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90" r:id="rId3"/>
    <p:sldId id="257" r:id="rId4"/>
    <p:sldId id="279" r:id="rId5"/>
    <p:sldId id="343" r:id="rId6"/>
    <p:sldId id="317" r:id="rId7"/>
    <p:sldId id="345" r:id="rId8"/>
    <p:sldId id="324" r:id="rId9"/>
    <p:sldId id="323" r:id="rId10"/>
    <p:sldId id="329" r:id="rId11"/>
    <p:sldId id="337" r:id="rId12"/>
    <p:sldId id="327" r:id="rId13"/>
    <p:sldId id="319" r:id="rId14"/>
    <p:sldId id="320" r:id="rId15"/>
    <p:sldId id="334" r:id="rId16"/>
    <p:sldId id="346" r:id="rId17"/>
    <p:sldId id="344" r:id="rId18"/>
    <p:sldId id="342" r:id="rId19"/>
    <p:sldId id="336" r:id="rId20"/>
    <p:sldId id="321" r:id="rId21"/>
    <p:sldId id="322" r:id="rId22"/>
    <p:sldId id="338" r:id="rId23"/>
    <p:sldId id="339" r:id="rId24"/>
    <p:sldId id="308" r:id="rId25"/>
    <p:sldId id="325" r:id="rId26"/>
    <p:sldId id="330" r:id="rId27"/>
    <p:sldId id="316" r:id="rId28"/>
    <p:sldId id="331" r:id="rId29"/>
    <p:sldId id="332" r:id="rId30"/>
    <p:sldId id="333" r:id="rId31"/>
    <p:sldId id="328" r:id="rId32"/>
    <p:sldId id="315" r:id="rId33"/>
    <p:sldId id="340" r:id="rId34"/>
    <p:sldId id="341" r:id="rId35"/>
    <p:sldId id="33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01"/>
    <p:restoredTop sz="96341"/>
  </p:normalViewPr>
  <p:slideViewPr>
    <p:cSldViewPr snapToGrid="0" snapToObjects="1">
      <p:cViewPr varScale="1">
        <p:scale>
          <a:sx n="129" d="100"/>
          <a:sy n="129" d="100"/>
        </p:scale>
        <p:origin x="4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514E7-8542-2842-9553-FD72240E3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4DA50-8539-284E-8D82-6388C5004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1A1D7-3D52-664B-B77A-F273FB7D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79857-3C6F-E04F-AD72-8B627BCF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7AEC1-0033-1042-AEEC-167AA697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4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B2A2-31A0-7541-AF23-65B7A86A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613FD-8C7A-6340-864A-B068A15D8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E3007-9B4B-D149-8ACB-809A2E17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AAD7B-E906-724A-885B-82D467B9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7512F-E56A-1A46-9399-048E886A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9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80F5D-C030-4544-8DCE-2AE11300B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09F5B-13DF-284B-90A8-C1EF1260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5EDB6-018A-5B40-B0F6-034CF7F8F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39AAF-BA3F-9741-93E5-594AFF12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A63D9-3389-D845-8EAA-FF9C68BC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6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B5782-8EF4-694B-BA6D-839A04BC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3737A-6436-1F4E-9A33-A72EA1AF4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DAC32-8904-5845-BEFD-9C5DDE08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C0A08-37BF-DA40-84F2-9DDD61A11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55C6A-D9B9-5241-B507-6F124058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83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C53D-91FF-5D45-96C0-47AFE496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1FFFD-C0C5-E04D-B46D-C8F83AB70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6D3D5-1CD1-D543-A28E-29C59236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78E3D-70BF-A345-83A3-858E402E4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25C38-3416-6F4F-AEB7-5BEC63A9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6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F1B66-E15C-B349-AF6E-43902CFA0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D7DA-F67A-424B-85A6-5AE081D28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79CC3-DACF-B940-ADEA-69EE34ECB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2A9A5-B9B9-D648-81E4-9650F1E5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16648-BE7C-1A46-8336-CC3DE382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4330A-7B11-0C48-800E-B3174CB02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0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7881-E7D2-504B-B5F6-FBFADC63D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8AAF2-6ABB-9441-8F05-C5D0056AA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01797-1B29-5E4D-A62F-B433F357B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0796C-9DD2-FD4B-8357-9F83BFF00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4562F2-7555-F24B-BA7B-BDFC6BAA2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A75635-5D74-FC41-8E28-804744369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DF5BD3-91D1-564E-B430-1F5C1D6F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F2E39-312A-4544-9ADA-E84E8D3EC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6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D3E8-AFDF-BA4C-9398-C7E77993A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0A8A17-84D0-4942-BBE2-FDF7934C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A3873-F897-8247-9E17-A38F5A22D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1A8A4-77F7-7545-9CA7-1080C713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07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AA57E-E525-FA4B-9091-7DDFE9C5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FEB53-BCD6-FF4D-8636-38B0E221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E6031-1D25-474E-9AB9-F9F35F926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2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5B0D-905B-B64E-A092-87428CB45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5AF91-EFF1-0247-B4E0-A4BDA6E13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C8359-23E2-2942-8762-5751669CB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89C56-7AC9-7F4D-96D5-1C9948F0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EDEC3-0AC0-DC4C-99EC-ECFC319C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91B39-EEA4-DA4C-BA84-9EE5D3DF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1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CDC5-6C2D-8742-9B6E-2E08B274C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4B8467-D4D6-3445-B5E8-F56ECEE330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54164-597D-F941-B040-85A96BD31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E6B3D-D52E-1D4E-8933-B8F5F008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57FBF-D85B-AE4E-AACB-2E5A8BD99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525DB-9A51-2741-B492-615C844C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22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C86AE0-B9E2-B242-9D4F-EA524A29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ED08A-AC13-8C4C-A308-9240B6FCA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5DFF0-A4C6-EA4C-A01A-728D21C92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8E09F-C1F1-FB40-A335-7792D4FADB76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F2455-1190-C643-8E61-F1CCA4252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B2076-A911-6A4F-952C-F1F77C8E3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81A66-3237-ED4A-B955-8E51D4D8D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23" y="346026"/>
            <a:ext cx="1250950" cy="125095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DAYANANDA SAGAR COLLEGE OF ENGINEERING Shavige Malleshwara Hills, Kumaraswamy Layout, Bangalore-560078 (An Autonomous Institute affiliated to VTU, Approved by AICTE &amp;ISO 9001: 2008 Certified) Accredited by National Assessment &amp; Accreditation Council (NAA"/>
          <p:cNvSpPr txBox="1"/>
          <p:nvPr/>
        </p:nvSpPr>
        <p:spPr>
          <a:xfrm>
            <a:off x="2237093" y="301185"/>
            <a:ext cx="7717815" cy="2000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 b="1">
                <a:latin typeface="+mj-lt"/>
                <a:ea typeface="+mj-ea"/>
                <a:cs typeface="+mj-cs"/>
                <a:sym typeface="Myriad Pro"/>
              </a:defRPr>
            </a:pPr>
            <a:r>
              <a:rPr dirty="0">
                <a:latin typeface="Myriad Pro" panose="020B0503030403020204" pitchFamily="34" charset="0"/>
              </a:rPr>
              <a:t>DAYANANDA SAGAR COLLEGE OF ENGINEERING</a:t>
            </a:r>
            <a:br>
              <a:rPr dirty="0">
                <a:latin typeface="Myriad Pro" panose="020B0503030403020204" pitchFamily="34" charset="0"/>
              </a:rPr>
            </a:br>
            <a:r>
              <a:rPr sz="1600" b="0" dirty="0">
                <a:latin typeface="Myriad Pro" panose="020B0503030403020204" pitchFamily="34" charset="0"/>
              </a:rPr>
              <a:t>Shavige Malleshwara Hills, Kumaraswamy Layout, Bangalore-560078</a:t>
            </a:r>
            <a:br>
              <a:rPr sz="1600" b="0" dirty="0">
                <a:latin typeface="Myriad Pro" panose="020B0503030403020204" pitchFamily="34" charset="0"/>
              </a:rPr>
            </a:br>
            <a:r>
              <a:rPr sz="1600" b="0" dirty="0">
                <a:latin typeface="Myriad Pro" panose="020B0503030403020204" pitchFamily="34" charset="0"/>
              </a:rPr>
              <a:t>(An Autonomous Institute affiliated to VTU, Approved by AICTE &amp;ISO 9001: 2008 Certified)</a:t>
            </a:r>
            <a:br>
              <a:rPr sz="1600" b="0" dirty="0">
                <a:latin typeface="Myriad Pro" panose="020B0503030403020204" pitchFamily="34" charset="0"/>
              </a:rPr>
            </a:br>
            <a:r>
              <a:rPr sz="1600" b="0" dirty="0">
                <a:latin typeface="Myriad Pro" panose="020B0503030403020204" pitchFamily="34" charset="0"/>
              </a:rPr>
              <a:t>Accredited by National Assessment &amp; Accreditation Council (NAAC) with ‘A’ Grade</a:t>
            </a:r>
            <a:br>
              <a:rPr sz="1600" dirty="0">
                <a:latin typeface="Myriad Pro" panose="020B0503030403020204" pitchFamily="34" charset="0"/>
              </a:rPr>
            </a:br>
            <a:r>
              <a:rPr dirty="0">
                <a:latin typeface="Myriad Pro" panose="020B0503030403020204" pitchFamily="34" charset="0"/>
              </a:rPr>
              <a:t>Department of Mechanical Engineering</a:t>
            </a:r>
            <a:br>
              <a:rPr sz="2800" dirty="0">
                <a:latin typeface="Myriad Pro" panose="020B0503030403020204" pitchFamily="34" charset="0"/>
              </a:rPr>
            </a:br>
            <a:endParaRPr sz="2800" dirty="0">
              <a:latin typeface="Myriad Pro" panose="020B0503030403020204" pitchFamily="34" charset="0"/>
            </a:endParaRPr>
          </a:p>
        </p:txBody>
      </p:sp>
      <p:sp>
        <p:nvSpPr>
          <p:cNvPr id="96" name="Batch…"/>
          <p:cNvSpPr txBox="1"/>
          <p:nvPr/>
        </p:nvSpPr>
        <p:spPr>
          <a:xfrm>
            <a:off x="10743315" y="315190"/>
            <a:ext cx="102527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b="1">
                <a:latin typeface="+mj-lt"/>
                <a:ea typeface="+mj-ea"/>
                <a:cs typeface="+mj-cs"/>
                <a:sym typeface="Myriad Pro"/>
              </a:defRPr>
            </a:pPr>
            <a:r>
              <a:rPr>
                <a:latin typeface="Myriad Pro" panose="020B0503030403020204" pitchFamily="34" charset="0"/>
              </a:rPr>
              <a:t> </a:t>
            </a:r>
            <a:r>
              <a:rPr sz="2000">
                <a:latin typeface="Myriad Pro" panose="020B0503030403020204" pitchFamily="34" charset="0"/>
              </a:rPr>
              <a:t>Batch </a:t>
            </a:r>
          </a:p>
          <a:p>
            <a:pPr algn="ctr">
              <a:defRPr sz="2000" b="1">
                <a:latin typeface="+mj-lt"/>
                <a:ea typeface="+mj-ea"/>
                <a:cs typeface="+mj-cs"/>
                <a:sym typeface="Myriad Pro"/>
              </a:defRPr>
            </a:pPr>
            <a:r>
              <a:rPr>
                <a:latin typeface="Myriad Pro" panose="020B0503030403020204" pitchFamily="34" charset="0"/>
              </a:rPr>
              <a:t>Number</a:t>
            </a:r>
          </a:p>
          <a:p>
            <a:pPr algn="ctr">
              <a:defRPr sz="2000" b="1">
                <a:latin typeface="+mj-lt"/>
                <a:ea typeface="+mj-ea"/>
                <a:cs typeface="+mj-cs"/>
                <a:sym typeface="Myriad Pro"/>
              </a:defRPr>
            </a:pPr>
            <a:r>
              <a:rPr>
                <a:latin typeface="Myriad Pro" panose="020B0503030403020204" pitchFamily="34" charset="0"/>
              </a:rPr>
              <a:t>48</a:t>
            </a:r>
          </a:p>
        </p:txBody>
      </p:sp>
      <p:sp>
        <p:nvSpPr>
          <p:cNvPr id="97" name="Mini Project Phase 1 Presentation"/>
          <p:cNvSpPr txBox="1"/>
          <p:nvPr/>
        </p:nvSpPr>
        <p:spPr>
          <a:xfrm>
            <a:off x="3293476" y="2165440"/>
            <a:ext cx="5605059" cy="391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81000"/>
              </a:lnSpc>
              <a:spcBef>
                <a:spcPts val="1000"/>
              </a:spcBef>
              <a:defRPr sz="2400" b="1">
                <a:latin typeface="+mj-lt"/>
                <a:ea typeface="+mj-ea"/>
                <a:cs typeface="+mj-cs"/>
                <a:sym typeface="Myriad Pro"/>
              </a:defRPr>
            </a:lvl1pPr>
          </a:lstStyle>
          <a:p>
            <a:r>
              <a:rPr lang="en-US" dirty="0">
                <a:latin typeface="Myriad Pro" panose="020B0503030403020204" pitchFamily="34" charset="0"/>
              </a:rPr>
              <a:t>Final Year</a:t>
            </a:r>
            <a:r>
              <a:rPr dirty="0">
                <a:latin typeface="Myriad Pro" panose="020B0503030403020204" pitchFamily="34" charset="0"/>
              </a:rPr>
              <a:t> Project </a:t>
            </a:r>
            <a:r>
              <a:rPr lang="en-US" dirty="0">
                <a:latin typeface="Myriad Pro" panose="020B0503030403020204" pitchFamily="34" charset="0"/>
              </a:rPr>
              <a:t>- Phase II </a:t>
            </a:r>
            <a:r>
              <a:rPr dirty="0">
                <a:latin typeface="Myriad Pro" panose="020B0503030403020204" pitchFamily="34" charset="0"/>
              </a:rPr>
              <a:t>Presentation</a:t>
            </a:r>
          </a:p>
        </p:txBody>
      </p:sp>
      <p:sp>
        <p:nvSpPr>
          <p:cNvPr id="98" name="Modeling and Simulation of von Kármán Vortex Street of Bluff Bodies for Piezoelectric Energy Harvester"/>
          <p:cNvSpPr txBox="1"/>
          <p:nvPr/>
        </p:nvSpPr>
        <p:spPr>
          <a:xfrm>
            <a:off x="1220091" y="3036520"/>
            <a:ext cx="1006946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 b="1">
                <a:latin typeface="+mj-lt"/>
                <a:ea typeface="+mj-ea"/>
                <a:cs typeface="+mj-cs"/>
                <a:sym typeface="Myriad Pro"/>
              </a:defRPr>
            </a:lvl1pPr>
          </a:lstStyle>
          <a:p>
            <a:r>
              <a:rPr lang="en-US" sz="3600" dirty="0">
                <a:latin typeface="Myriad Pro" panose="020B0503030403020204" pitchFamily="34" charset="0"/>
              </a:rPr>
              <a:t>Autonomous Precision Landing of Model Rockets</a:t>
            </a:r>
            <a:endParaRPr sz="3600" dirty="0">
              <a:latin typeface="Myriad Pro" panose="020B0503030403020204" pitchFamily="34" charset="0"/>
            </a:endParaRPr>
          </a:p>
        </p:txBody>
      </p:sp>
      <p:graphicFrame>
        <p:nvGraphicFramePr>
          <p:cNvPr id="100" name="Table 6"/>
          <p:cNvGraphicFramePr/>
          <p:nvPr>
            <p:extLst>
              <p:ext uri="{D42A27DB-BD31-4B8C-83A1-F6EECF244321}">
                <p14:modId xmlns:p14="http://schemas.microsoft.com/office/powerpoint/2010/main" val="1681948214"/>
              </p:ext>
            </p:extLst>
          </p:nvPr>
        </p:nvGraphicFramePr>
        <p:xfrm>
          <a:off x="4063734" y="4319667"/>
          <a:ext cx="4064532" cy="731520"/>
        </p:xfrm>
        <a:graphic>
          <a:graphicData uri="http://schemas.openxmlformats.org/drawingml/2006/table">
            <a:tbl>
              <a:tblPr/>
              <a:tblGrid>
                <a:gridCol w="2047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9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Guide Name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Sanketh S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Designation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Asst. Professor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9" name="Table 6"/>
          <p:cNvGraphicFramePr/>
          <p:nvPr>
            <p:extLst>
              <p:ext uri="{D42A27DB-BD31-4B8C-83A1-F6EECF244321}">
                <p14:modId xmlns:p14="http://schemas.microsoft.com/office/powerpoint/2010/main" val="2419831901"/>
              </p:ext>
            </p:extLst>
          </p:nvPr>
        </p:nvGraphicFramePr>
        <p:xfrm>
          <a:off x="1135666" y="5120865"/>
          <a:ext cx="10238320" cy="731520"/>
        </p:xfrm>
        <a:graphic>
          <a:graphicData uri="http://schemas.openxmlformats.org/drawingml/2006/table">
            <a:tbl>
              <a:tblPr/>
              <a:tblGrid>
                <a:gridCol w="2047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7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76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76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39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Student Name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Raghavendra N 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Sohail Nadaf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Tushar V Kulkarni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Vivek S Srinivas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98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USN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1DS17ME093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1DS17ME124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1DS17ME131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>
                          <a:latin typeface="+mj-lt"/>
                          <a:ea typeface="+mj-ea"/>
                          <a:cs typeface="+mj-cs"/>
                          <a:sym typeface="Myriad Pro"/>
                        </a:rPr>
                        <a:t>1DS17ME145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416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09E6-5867-9241-ACE3-FD0C66916955}"/>
              </a:ext>
            </a:extLst>
          </p:cNvPr>
          <p:cNvSpPr txBox="1">
            <a:spLocks/>
          </p:cNvSpPr>
          <p:nvPr/>
        </p:nvSpPr>
        <p:spPr>
          <a:xfrm>
            <a:off x="1095433" y="3429000"/>
            <a:ext cx="2588679" cy="564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b="1" dirty="0">
                <a:latin typeface="Myriad Pro" panose="020B0503030403020204" pitchFamily="34" charset="0"/>
              </a:rPr>
              <a:t>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C65BB-2B6A-F447-9CCA-703BC9CB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42" y="0"/>
            <a:ext cx="4823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5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3161E-4B38-2F4F-8ABC-37FF4D4BC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507" y="1085573"/>
            <a:ext cx="6152986" cy="54385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46C9C0-83C3-C743-8FF0-10F5CB296A17}"/>
              </a:ext>
            </a:extLst>
          </p:cNvPr>
          <p:cNvSpPr txBox="1">
            <a:spLocks/>
          </p:cNvSpPr>
          <p:nvPr/>
        </p:nvSpPr>
        <p:spPr>
          <a:xfrm>
            <a:off x="234033" y="224502"/>
            <a:ext cx="3165150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PCB Schematic</a:t>
            </a:r>
          </a:p>
        </p:txBody>
      </p:sp>
    </p:spTree>
    <p:extLst>
      <p:ext uri="{BB962C8B-B14F-4D97-AF65-F5344CB8AC3E}">
        <p14:creationId xmlns:p14="http://schemas.microsoft.com/office/powerpoint/2010/main" val="2425843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1CAB-02FC-5E42-A9F7-772DE4174462}"/>
              </a:ext>
            </a:extLst>
          </p:cNvPr>
          <p:cNvSpPr txBox="1">
            <a:spLocks/>
          </p:cNvSpPr>
          <p:nvPr/>
        </p:nvSpPr>
        <p:spPr>
          <a:xfrm>
            <a:off x="164460" y="147901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Processing in Python</a:t>
            </a:r>
          </a:p>
        </p:txBody>
      </p:sp>
      <p:pic>
        <p:nvPicPr>
          <p:cNvPr id="4" name="Python" descr="Python">
            <a:hlinkClick r:id="" action="ppaction://media"/>
            <a:extLst>
              <a:ext uri="{FF2B5EF4-FFF2-40B4-BE49-F238E27FC236}">
                <a16:creationId xmlns:a16="http://schemas.microsoft.com/office/drawing/2014/main" id="{65E63E88-9E3B-CD4D-9D24-546C48574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49" r="11130" b="9338"/>
          <a:stretch/>
        </p:blipFill>
        <p:spPr>
          <a:xfrm>
            <a:off x="1172059" y="869674"/>
            <a:ext cx="9847882" cy="54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2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75FF39A-DAF2-A24F-BA52-46E256C647B2}"/>
              </a:ext>
            </a:extLst>
          </p:cNvPr>
          <p:cNvSpPr txBox="1">
            <a:spLocks/>
          </p:cNvSpPr>
          <p:nvPr/>
        </p:nvSpPr>
        <p:spPr>
          <a:xfrm>
            <a:off x="144580" y="69574"/>
            <a:ext cx="6026426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Static Structural Analysis – Landing Leg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69EED-E219-634C-A131-2370279A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759" y="2845620"/>
            <a:ext cx="7018241" cy="4012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E390C0-6C42-194E-AF0F-13017604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5" y="740395"/>
            <a:ext cx="6026426" cy="3123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249574-10E2-E247-B56D-07DC2957F7AA}"/>
              </a:ext>
            </a:extLst>
          </p:cNvPr>
          <p:cNvSpPr txBox="1"/>
          <p:nvPr/>
        </p:nvSpPr>
        <p:spPr>
          <a:xfrm>
            <a:off x="7689339" y="1475905"/>
            <a:ext cx="3464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Applied Force – 50N</a:t>
            </a:r>
          </a:p>
          <a:p>
            <a:r>
              <a:rPr lang="en-US" dirty="0"/>
              <a:t>Maximum Stress – 630.2MPa</a:t>
            </a:r>
          </a:p>
          <a:p>
            <a:r>
              <a:rPr lang="en-US" dirty="0"/>
              <a:t>Maximum Displacement – 5.18mm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EA80C5-004D-274F-997A-38C3C6E37595}"/>
              </a:ext>
            </a:extLst>
          </p:cNvPr>
          <p:cNvCxnSpPr>
            <a:cxnSpLocks/>
          </p:cNvCxnSpPr>
          <p:nvPr/>
        </p:nvCxnSpPr>
        <p:spPr>
          <a:xfrm>
            <a:off x="914400" y="1475905"/>
            <a:ext cx="0" cy="3643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C79937-A434-DD4A-B322-94AD45B5DF9D}"/>
              </a:ext>
            </a:extLst>
          </p:cNvPr>
          <p:cNvSpPr txBox="1"/>
          <p:nvPr/>
        </p:nvSpPr>
        <p:spPr>
          <a:xfrm>
            <a:off x="308304" y="511966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D395F-F820-2C40-82BD-01C14DD04388}"/>
              </a:ext>
            </a:extLst>
          </p:cNvPr>
          <p:cNvCxnSpPr>
            <a:cxnSpLocks/>
          </p:cNvCxnSpPr>
          <p:nvPr/>
        </p:nvCxnSpPr>
        <p:spPr>
          <a:xfrm>
            <a:off x="3591340" y="3429000"/>
            <a:ext cx="0" cy="2357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50E775F-8E08-D94A-A522-78AB53A9FAE3}"/>
              </a:ext>
            </a:extLst>
          </p:cNvPr>
          <p:cNvSpPr txBox="1"/>
          <p:nvPr/>
        </p:nvSpPr>
        <p:spPr>
          <a:xfrm>
            <a:off x="2853125" y="5786077"/>
            <a:ext cx="147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Force</a:t>
            </a:r>
          </a:p>
        </p:txBody>
      </p:sp>
    </p:spTree>
    <p:extLst>
      <p:ext uri="{BB962C8B-B14F-4D97-AF65-F5344CB8AC3E}">
        <p14:creationId xmlns:p14="http://schemas.microsoft.com/office/powerpoint/2010/main" val="148828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1E5C21-7E48-C642-85C8-D600F75727BE}"/>
              </a:ext>
            </a:extLst>
          </p:cNvPr>
          <p:cNvSpPr txBox="1">
            <a:spLocks/>
          </p:cNvSpPr>
          <p:nvPr/>
        </p:nvSpPr>
        <p:spPr>
          <a:xfrm>
            <a:off x="134641" y="0"/>
            <a:ext cx="6484820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400" b="1" dirty="0">
                <a:latin typeface="Myriad Pro" panose="020B0503030403020204" pitchFamily="34" charset="0"/>
              </a:rPr>
              <a:t>Static Structural Analysis – Landing Leg Strut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229FB-2757-3B4B-83ED-15102789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2593126"/>
            <a:ext cx="6737184" cy="4186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0DAF6-0736-254A-BB68-B31CBFD7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1" y="692249"/>
            <a:ext cx="6258560" cy="3593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88A6FB-AEE2-E241-9A7D-894157F1671E}"/>
              </a:ext>
            </a:extLst>
          </p:cNvPr>
          <p:cNvSpPr txBox="1"/>
          <p:nvPr/>
        </p:nvSpPr>
        <p:spPr>
          <a:xfrm>
            <a:off x="7818357" y="1117291"/>
            <a:ext cx="346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Applied Force – 50N</a:t>
            </a:r>
          </a:p>
          <a:p>
            <a:r>
              <a:rPr lang="en-US" dirty="0"/>
              <a:t>Maximum Stress – 525MPa</a:t>
            </a:r>
          </a:p>
          <a:p>
            <a:r>
              <a:rPr lang="en-US" dirty="0"/>
              <a:t>Maximum Displacement – 7.56mm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4FC8D9-3394-A24E-BFE3-723A94811F69}"/>
              </a:ext>
            </a:extLst>
          </p:cNvPr>
          <p:cNvCxnSpPr>
            <a:cxnSpLocks/>
          </p:cNvCxnSpPr>
          <p:nvPr/>
        </p:nvCxnSpPr>
        <p:spPr>
          <a:xfrm>
            <a:off x="606096" y="3966116"/>
            <a:ext cx="0" cy="1163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3A24D5-8D2D-7444-82B1-9731E335D523}"/>
              </a:ext>
            </a:extLst>
          </p:cNvPr>
          <p:cNvSpPr txBox="1"/>
          <p:nvPr/>
        </p:nvSpPr>
        <p:spPr>
          <a:xfrm>
            <a:off x="0" y="5130003"/>
            <a:ext cx="121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 Point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3C8AB5-A57E-7246-A021-F71EC6EDC784}"/>
              </a:ext>
            </a:extLst>
          </p:cNvPr>
          <p:cNvCxnSpPr>
            <a:cxnSpLocks/>
          </p:cNvCxnSpPr>
          <p:nvPr/>
        </p:nvCxnSpPr>
        <p:spPr>
          <a:xfrm>
            <a:off x="4237193" y="1202051"/>
            <a:ext cx="0" cy="4297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477AB0-603D-5E41-A5EF-257B7DF7AF0D}"/>
              </a:ext>
            </a:extLst>
          </p:cNvPr>
          <p:cNvSpPr txBox="1"/>
          <p:nvPr/>
        </p:nvSpPr>
        <p:spPr>
          <a:xfrm>
            <a:off x="3498978" y="5639805"/>
            <a:ext cx="147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Force</a:t>
            </a:r>
          </a:p>
        </p:txBody>
      </p:sp>
    </p:spTree>
    <p:extLst>
      <p:ext uri="{BB962C8B-B14F-4D97-AF65-F5344CB8AC3E}">
        <p14:creationId xmlns:p14="http://schemas.microsoft.com/office/powerpoint/2010/main" val="2764448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B1E5C21-7E48-C642-85C8-D600F75727BE}"/>
              </a:ext>
            </a:extLst>
          </p:cNvPr>
          <p:cNvSpPr txBox="1">
            <a:spLocks/>
          </p:cNvSpPr>
          <p:nvPr/>
        </p:nvSpPr>
        <p:spPr>
          <a:xfrm>
            <a:off x="134641" y="0"/>
            <a:ext cx="6484820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400" b="1" dirty="0">
                <a:latin typeface="Myriad Pro" panose="020B0503030403020204" pitchFamily="34" charset="0"/>
              </a:rPr>
              <a:t>Modal Frequency Analysis - Fins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B4572-495C-6F47-B49F-C0BBEDCC8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5" y="874643"/>
            <a:ext cx="7510573" cy="5108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7B891-928C-224A-A59F-EC9671E2ABB0}"/>
              </a:ext>
            </a:extLst>
          </p:cNvPr>
          <p:cNvSpPr txBox="1"/>
          <p:nvPr/>
        </p:nvSpPr>
        <p:spPr>
          <a:xfrm>
            <a:off x="8478079" y="3093632"/>
            <a:ext cx="283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Frequency – 1216Hz</a:t>
            </a:r>
          </a:p>
        </p:txBody>
      </p:sp>
    </p:spTree>
    <p:extLst>
      <p:ext uri="{BB962C8B-B14F-4D97-AF65-F5344CB8AC3E}">
        <p14:creationId xmlns:p14="http://schemas.microsoft.com/office/powerpoint/2010/main" val="337282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933A5-AC52-B940-84B7-0B90D1113A19}"/>
              </a:ext>
            </a:extLst>
          </p:cNvPr>
          <p:cNvSpPr txBox="1">
            <a:spLocks/>
          </p:cNvSpPr>
          <p:nvPr/>
        </p:nvSpPr>
        <p:spPr>
          <a:xfrm>
            <a:off x="161809" y="89714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Dynamic Flight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047DF-5A16-5C43-833C-2C1B1266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547"/>
            <a:ext cx="5578435" cy="5060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3C7C1-78B1-5443-B4EF-FD077BB20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208" y="1272209"/>
            <a:ext cx="6517319" cy="41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48DF5-CA92-454A-A6BC-3EED61F24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0" y="372106"/>
            <a:ext cx="11201121" cy="3110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72E35F-D987-5446-99FC-AA25E61DCD24}"/>
              </a:ext>
            </a:extLst>
          </p:cNvPr>
          <p:cNvSpPr txBox="1">
            <a:spLocks/>
          </p:cNvSpPr>
          <p:nvPr/>
        </p:nvSpPr>
        <p:spPr>
          <a:xfrm>
            <a:off x="161809" y="89714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Stability Characteristics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0F849-CE4A-3F43-A2F7-EC5700C3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586" y="3429000"/>
            <a:ext cx="7328176" cy="32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DF7B-9B44-3E4A-992D-6868CD493870}"/>
              </a:ext>
            </a:extLst>
          </p:cNvPr>
          <p:cNvSpPr txBox="1">
            <a:spLocks/>
          </p:cNvSpPr>
          <p:nvPr/>
        </p:nvSpPr>
        <p:spPr>
          <a:xfrm>
            <a:off x="161809" y="89714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Aerodynamic Drag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44750-B6AF-1244-A21E-A85F485A5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1" y="757952"/>
            <a:ext cx="6070026" cy="1965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922438-9EED-A24E-BC29-1AA9F7BA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9" y="944216"/>
            <a:ext cx="5508670" cy="520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3CF66-9447-AA4E-882B-4EB5ED862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9" y="2825675"/>
            <a:ext cx="5840139" cy="365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7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3C2979-D255-3040-9E35-4FFF2AAE7435}"/>
              </a:ext>
            </a:extLst>
          </p:cNvPr>
          <p:cNvSpPr txBox="1">
            <a:spLocks/>
          </p:cNvSpPr>
          <p:nvPr/>
        </p:nvSpPr>
        <p:spPr>
          <a:xfrm>
            <a:off x="161809" y="89714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CFD - OpenFOAM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6A6E9D-381A-4C44-AEEF-4B189839460E}"/>
              </a:ext>
            </a:extLst>
          </p:cNvPr>
          <p:cNvGrpSpPr/>
          <p:nvPr/>
        </p:nvGrpSpPr>
        <p:grpSpPr>
          <a:xfrm>
            <a:off x="578274" y="1272211"/>
            <a:ext cx="1977888" cy="564785"/>
            <a:chOff x="1818861" y="1798984"/>
            <a:chExt cx="1977888" cy="5647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6B4C8B-7D07-A241-B159-FC1349F43F1B}"/>
                </a:ext>
              </a:extLst>
            </p:cNvPr>
            <p:cNvSpPr/>
            <p:nvPr/>
          </p:nvSpPr>
          <p:spPr>
            <a:xfrm>
              <a:off x="1818861" y="1798984"/>
              <a:ext cx="1977888" cy="56478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DDEFB1-6EA7-924B-B0F3-B7A990BCB2C6}"/>
                </a:ext>
              </a:extLst>
            </p:cNvPr>
            <p:cNvSpPr txBox="1"/>
            <p:nvPr/>
          </p:nvSpPr>
          <p:spPr>
            <a:xfrm>
              <a:off x="2047461" y="1896711"/>
              <a:ext cx="149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Preprocessing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46DE53-778F-2145-8D22-483B5B5DACC4}"/>
              </a:ext>
            </a:extLst>
          </p:cNvPr>
          <p:cNvGrpSpPr/>
          <p:nvPr/>
        </p:nvGrpSpPr>
        <p:grpSpPr>
          <a:xfrm>
            <a:off x="5151028" y="1272210"/>
            <a:ext cx="1977888" cy="564785"/>
            <a:chOff x="1818861" y="1798984"/>
            <a:chExt cx="1977888" cy="564785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7C44901-2C74-B54A-9E25-33120894B8C5}"/>
                </a:ext>
              </a:extLst>
            </p:cNvPr>
            <p:cNvSpPr/>
            <p:nvPr/>
          </p:nvSpPr>
          <p:spPr>
            <a:xfrm>
              <a:off x="1818861" y="1798984"/>
              <a:ext cx="1977888" cy="56478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D9CC40-8668-E94B-8C37-9AEAF5CA9859}"/>
                </a:ext>
              </a:extLst>
            </p:cNvPr>
            <p:cNvSpPr txBox="1"/>
            <p:nvPr/>
          </p:nvSpPr>
          <p:spPr>
            <a:xfrm>
              <a:off x="2426450" y="1885107"/>
              <a:ext cx="762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Solver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13DA87-7836-8343-B841-CEF28B46541D}"/>
              </a:ext>
            </a:extLst>
          </p:cNvPr>
          <p:cNvGrpSpPr/>
          <p:nvPr/>
        </p:nvGrpSpPr>
        <p:grpSpPr>
          <a:xfrm>
            <a:off x="9723782" y="1272211"/>
            <a:ext cx="1977888" cy="564785"/>
            <a:chOff x="1818861" y="1798984"/>
            <a:chExt cx="1977888" cy="56478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4C1AA20-010F-604A-9A0E-DC1061F6F89E}"/>
                </a:ext>
              </a:extLst>
            </p:cNvPr>
            <p:cNvSpPr/>
            <p:nvPr/>
          </p:nvSpPr>
          <p:spPr>
            <a:xfrm>
              <a:off x="1818861" y="1798984"/>
              <a:ext cx="1977888" cy="56478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7F1768-1E4A-2C42-95EE-487FB79389BB}"/>
                </a:ext>
              </a:extLst>
            </p:cNvPr>
            <p:cNvSpPr txBox="1"/>
            <p:nvPr/>
          </p:nvSpPr>
          <p:spPr>
            <a:xfrm>
              <a:off x="2047461" y="1896711"/>
              <a:ext cx="1581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Postprocessing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BD687F-BACF-054D-9691-B6E3EF3A5C30}"/>
              </a:ext>
            </a:extLst>
          </p:cNvPr>
          <p:cNvCxnSpPr>
            <a:stCxn id="6" idx="3"/>
            <a:endCxn id="12" idx="1"/>
          </p:cNvCxnSpPr>
          <p:nvPr/>
        </p:nvCxnSpPr>
        <p:spPr>
          <a:xfrm flipV="1">
            <a:off x="2556162" y="1554603"/>
            <a:ext cx="25948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B01B29-4221-FB4C-8F43-D2614F7855B8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7128916" y="1554603"/>
            <a:ext cx="259486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080B291-C5F9-0B4D-9233-07736108EF3C}"/>
              </a:ext>
            </a:extLst>
          </p:cNvPr>
          <p:cNvSpPr txBox="1"/>
          <p:nvPr/>
        </p:nvSpPr>
        <p:spPr>
          <a:xfrm>
            <a:off x="161809" y="2228203"/>
            <a:ext cx="3803904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blockMesh – Domain Definition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snappyHexMesh – 3D Model Definition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14921-849F-E244-A646-1ED9685FBE32}"/>
              </a:ext>
            </a:extLst>
          </p:cNvPr>
          <p:cNvSpPr txBox="1"/>
          <p:nvPr/>
        </p:nvSpPr>
        <p:spPr>
          <a:xfrm>
            <a:off x="5151028" y="2170406"/>
            <a:ext cx="2227247" cy="150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Incompressible Flow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simpleFoam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potentialFoam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4298A9-9196-DE46-B371-14D7C86E4062}"/>
              </a:ext>
            </a:extLst>
          </p:cNvPr>
          <p:cNvSpPr txBox="1"/>
          <p:nvPr/>
        </p:nvSpPr>
        <p:spPr>
          <a:xfrm>
            <a:off x="9952382" y="2228203"/>
            <a:ext cx="1652859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paraFOAM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ParaView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E54378-ADCB-D143-9A4F-8E98ABBFC70B}"/>
              </a:ext>
            </a:extLst>
          </p:cNvPr>
          <p:cNvSpPr txBox="1"/>
          <p:nvPr/>
        </p:nvSpPr>
        <p:spPr>
          <a:xfrm>
            <a:off x="389986" y="4004484"/>
            <a:ext cx="7033016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Transient Flow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Turbulent Model – Reynolds-Averaged Navier Stokes Equation (RANS)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Approximation – Irrotational Flow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Analyzed at v = 40m/s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A0F14A-D3A5-974B-AA75-B504C1FC2ACF}"/>
              </a:ext>
            </a:extLst>
          </p:cNvPr>
          <p:cNvCxnSpPr>
            <a:stCxn id="6" idx="2"/>
          </p:cNvCxnSpPr>
          <p:nvPr/>
        </p:nvCxnSpPr>
        <p:spPr>
          <a:xfrm>
            <a:off x="1567218" y="1836996"/>
            <a:ext cx="0" cy="55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EFC2E7-6F8E-DC47-828D-D539671C9DC9}"/>
              </a:ext>
            </a:extLst>
          </p:cNvPr>
          <p:cNvCxnSpPr/>
          <p:nvPr/>
        </p:nvCxnSpPr>
        <p:spPr>
          <a:xfrm>
            <a:off x="6096000" y="1836996"/>
            <a:ext cx="0" cy="55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A64A7-4317-8B42-A557-A643251B4187}"/>
              </a:ext>
            </a:extLst>
          </p:cNvPr>
          <p:cNvCxnSpPr/>
          <p:nvPr/>
        </p:nvCxnSpPr>
        <p:spPr>
          <a:xfrm>
            <a:off x="10722814" y="1836995"/>
            <a:ext cx="0" cy="558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5C1AFB-1C51-634C-9FEB-3402073E11B7}"/>
              </a:ext>
            </a:extLst>
          </p:cNvPr>
          <p:cNvCxnSpPr>
            <a:cxnSpLocks/>
          </p:cNvCxnSpPr>
          <p:nvPr/>
        </p:nvCxnSpPr>
        <p:spPr>
          <a:xfrm>
            <a:off x="208456" y="3827246"/>
            <a:ext cx="11775087" cy="0"/>
          </a:xfrm>
          <a:prstGeom prst="line">
            <a:avLst/>
          </a:prstGeom>
          <a:ln w="95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4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E3F62A-6E37-7241-9CA5-BC2A521BBEF0}"/>
              </a:ext>
            </a:extLst>
          </p:cNvPr>
          <p:cNvSpPr txBox="1"/>
          <p:nvPr/>
        </p:nvSpPr>
        <p:spPr>
          <a:xfrm>
            <a:off x="5852585" y="5963487"/>
            <a:ext cx="28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Landing the rocket vertically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F2FB36-A641-D742-8857-5D0C5632D5C0}"/>
              </a:ext>
            </a:extLst>
          </p:cNvPr>
          <p:cNvSpPr txBox="1"/>
          <p:nvPr/>
        </p:nvSpPr>
        <p:spPr>
          <a:xfrm>
            <a:off x="5852585" y="5307621"/>
            <a:ext cx="200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Deploy landing legs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9E84B-CFCB-AA4E-93AE-4831AF3FAAB8}"/>
              </a:ext>
            </a:extLst>
          </p:cNvPr>
          <p:cNvSpPr txBox="1"/>
          <p:nvPr/>
        </p:nvSpPr>
        <p:spPr>
          <a:xfrm>
            <a:off x="5773272" y="1404697"/>
            <a:ext cx="177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Ignite the motor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AD772-7CB4-AD46-8E70-9A7663D4DB1A}"/>
              </a:ext>
            </a:extLst>
          </p:cNvPr>
          <p:cNvSpPr txBox="1"/>
          <p:nvPr/>
        </p:nvSpPr>
        <p:spPr>
          <a:xfrm>
            <a:off x="5772585" y="64698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Passive fins for stability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E84366-3C61-624E-A6F3-F28C7C58B9B1}"/>
              </a:ext>
            </a:extLst>
          </p:cNvPr>
          <p:cNvSpPr txBox="1"/>
          <p:nvPr/>
        </p:nvSpPr>
        <p:spPr>
          <a:xfrm>
            <a:off x="5772585" y="3299709"/>
            <a:ext cx="247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Thrust vector control for </a:t>
            </a:r>
          </a:p>
          <a:p>
            <a:r>
              <a:rPr lang="en-US" dirty="0"/>
              <a:t>Attitude correction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A8FCB-E09D-9C40-8BB8-BED07A7E8558}"/>
              </a:ext>
            </a:extLst>
          </p:cNvPr>
          <p:cNvSpPr txBox="1"/>
          <p:nvPr/>
        </p:nvSpPr>
        <p:spPr>
          <a:xfrm>
            <a:off x="5773272" y="2202346"/>
            <a:ext cx="2109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 velocity at a </a:t>
            </a:r>
          </a:p>
          <a:p>
            <a:r>
              <a:rPr lang="en-US" dirty="0"/>
              <a:t>steady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A3170-1884-D643-AE5B-66FA109DE305}"/>
              </a:ext>
            </a:extLst>
          </p:cNvPr>
          <p:cNvSpPr txBox="1"/>
          <p:nvPr/>
        </p:nvSpPr>
        <p:spPr>
          <a:xfrm>
            <a:off x="5850984" y="4292858"/>
            <a:ext cx="1922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Near zero velocity </a:t>
            </a:r>
          </a:p>
          <a:p>
            <a:r>
              <a:rPr lang="en-US" dirty="0"/>
              <a:t>close to 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EABA6C-225E-F348-85FD-34BABE03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6046">
            <a:off x="10568728" y="129201"/>
            <a:ext cx="708228" cy="2446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D3F56E-4400-4B44-A3D1-319F75C9A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707" y="2622069"/>
            <a:ext cx="1632270" cy="1377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2E68EB-834A-B649-B941-DDF54C317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6875" y="4081721"/>
            <a:ext cx="755160" cy="2608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5986B6-109F-4649-9038-7227E2CFDC0A}"/>
              </a:ext>
            </a:extLst>
          </p:cNvPr>
          <p:cNvSpPr txBox="1"/>
          <p:nvPr/>
        </p:nvSpPr>
        <p:spPr>
          <a:xfrm rot="16200000">
            <a:off x="-1460704" y="1920013"/>
            <a:ext cx="612058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Myriad Pro" panose="020B0503030403020204" pitchFamily="34" charset="0"/>
              </a:rPr>
              <a:t>PROJECT</a:t>
            </a:r>
          </a:p>
          <a:p>
            <a:pPr algn="ctr"/>
            <a:r>
              <a:rPr lang="en-US" sz="9600" b="1" dirty="0">
                <a:solidFill>
                  <a:schemeClr val="accent1">
                    <a:lumMod val="50000"/>
                  </a:schemeClr>
                </a:solidFill>
                <a:latin typeface="Myriad Pro" panose="020B0503030403020204" pitchFamily="34" charset="0"/>
              </a:rPr>
              <a:t>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F50C0-DF85-9F4F-9622-3C05BC6CFBA2}"/>
              </a:ext>
            </a:extLst>
          </p:cNvPr>
          <p:cNvSpPr txBox="1"/>
          <p:nvPr/>
        </p:nvSpPr>
        <p:spPr>
          <a:xfrm rot="16200000">
            <a:off x="4683883" y="90148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1A4732-2193-8A49-9C22-8D61D706FE6D}"/>
              </a:ext>
            </a:extLst>
          </p:cNvPr>
          <p:cNvSpPr txBox="1"/>
          <p:nvPr/>
        </p:nvSpPr>
        <p:spPr>
          <a:xfrm rot="16200000">
            <a:off x="3717272" y="3244334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MODELING &amp; SIMULATION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1D46CE-F157-4A49-9892-40CD26F6BF89}"/>
              </a:ext>
            </a:extLst>
          </p:cNvPr>
          <p:cNvSpPr txBox="1"/>
          <p:nvPr/>
        </p:nvSpPr>
        <p:spPr>
          <a:xfrm rot="16200000">
            <a:off x="4683883" y="558718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456E5-0609-CF46-9189-B46CE87548C9}"/>
              </a:ext>
            </a:extLst>
          </p:cNvPr>
          <p:cNvSpPr txBox="1"/>
          <p:nvPr/>
        </p:nvSpPr>
        <p:spPr>
          <a:xfrm rot="16200000">
            <a:off x="3548898" y="3244333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yriad Pro" panose="020B0503030403020204" pitchFamily="34" charset="0"/>
              </a:rPr>
              <a:t>OPTIMIZE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5CC383-2E1A-AC47-9E57-717D25B82E44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5171356" y="1573623"/>
            <a:ext cx="1" cy="4012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525FEC-D275-4349-97F6-BBB78F8A3334}"/>
              </a:ext>
            </a:extLst>
          </p:cNvPr>
          <p:cNvCxnSpPr>
            <a:stCxn id="16" idx="1"/>
            <a:endCxn id="18" idx="3"/>
          </p:cNvCxnSpPr>
          <p:nvPr/>
        </p:nvCxnSpPr>
        <p:spPr>
          <a:xfrm>
            <a:off x="5171356" y="4883084"/>
            <a:ext cx="1" cy="401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19C5ACD-1BC1-2545-9B84-01CEB0341188}"/>
              </a:ext>
            </a:extLst>
          </p:cNvPr>
          <p:cNvCxnSpPr>
            <a:stCxn id="18" idx="1"/>
            <a:endCxn id="19" idx="1"/>
          </p:cNvCxnSpPr>
          <p:nvPr/>
        </p:nvCxnSpPr>
        <p:spPr>
          <a:xfrm rot="5400000" flipH="1">
            <a:off x="3542244" y="4630211"/>
            <a:ext cx="2233045" cy="1025180"/>
          </a:xfrm>
          <a:prstGeom prst="curvedConnector3">
            <a:avLst>
              <a:gd name="adj1" fmla="val -1473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BC32D190-2263-9345-9CC7-EA7BF382F0D0}"/>
              </a:ext>
            </a:extLst>
          </p:cNvPr>
          <p:cNvCxnSpPr>
            <a:cxnSpLocks/>
            <a:stCxn id="19" idx="3"/>
            <a:endCxn id="15" idx="3"/>
          </p:cNvCxnSpPr>
          <p:nvPr/>
        </p:nvCxnSpPr>
        <p:spPr>
          <a:xfrm rot="5400000" flipH="1" flipV="1">
            <a:off x="3542245" y="1202608"/>
            <a:ext cx="2233044" cy="1025180"/>
          </a:xfrm>
          <a:prstGeom prst="curvedConnector3">
            <a:avLst>
              <a:gd name="adj1" fmla="val 11252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F6BBAC-26C9-BB40-9651-74AA524404FF}"/>
              </a:ext>
            </a:extLst>
          </p:cNvPr>
          <p:cNvCxnSpPr>
            <a:cxnSpLocks/>
          </p:cNvCxnSpPr>
          <p:nvPr/>
        </p:nvCxnSpPr>
        <p:spPr>
          <a:xfrm flipH="1">
            <a:off x="8206306" y="726222"/>
            <a:ext cx="2023756" cy="7998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50AEA31-71EA-D746-B56F-76A45E2B912B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>
            <a:off x="8244114" y="3310957"/>
            <a:ext cx="1862593" cy="31191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486B61-2813-6C4B-9783-59B46468D006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7858647" y="5492287"/>
            <a:ext cx="2641663" cy="767036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1694237-DC48-024A-8467-79CBCAC4C84C}"/>
              </a:ext>
            </a:extLst>
          </p:cNvPr>
          <p:cNvCxnSpPr>
            <a:cxnSpLocks/>
          </p:cNvCxnSpPr>
          <p:nvPr/>
        </p:nvCxnSpPr>
        <p:spPr>
          <a:xfrm flipH="1">
            <a:off x="6721637" y="1066501"/>
            <a:ext cx="1" cy="397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5E40F9-B644-9F45-B33C-E71ADC6EE284}"/>
              </a:ext>
            </a:extLst>
          </p:cNvPr>
          <p:cNvCxnSpPr>
            <a:cxnSpLocks/>
          </p:cNvCxnSpPr>
          <p:nvPr/>
        </p:nvCxnSpPr>
        <p:spPr>
          <a:xfrm flipH="1">
            <a:off x="6720822" y="1797106"/>
            <a:ext cx="1" cy="4679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1FFBB3-092B-524D-A510-67AE57B84CD8}"/>
              </a:ext>
            </a:extLst>
          </p:cNvPr>
          <p:cNvCxnSpPr>
            <a:cxnSpLocks/>
          </p:cNvCxnSpPr>
          <p:nvPr/>
        </p:nvCxnSpPr>
        <p:spPr>
          <a:xfrm flipH="1">
            <a:off x="6715605" y="2878755"/>
            <a:ext cx="1" cy="4626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FCCC71-F7EE-7545-8715-858B8DA5CBED}"/>
              </a:ext>
            </a:extLst>
          </p:cNvPr>
          <p:cNvCxnSpPr>
            <a:cxnSpLocks/>
          </p:cNvCxnSpPr>
          <p:nvPr/>
        </p:nvCxnSpPr>
        <p:spPr>
          <a:xfrm flipH="1">
            <a:off x="6716646" y="3917963"/>
            <a:ext cx="1" cy="397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BAF551A-F78D-0641-BCCD-17C96B345B3B}"/>
              </a:ext>
            </a:extLst>
          </p:cNvPr>
          <p:cNvCxnSpPr>
            <a:cxnSpLocks/>
          </p:cNvCxnSpPr>
          <p:nvPr/>
        </p:nvCxnSpPr>
        <p:spPr>
          <a:xfrm flipH="1">
            <a:off x="6716646" y="4944107"/>
            <a:ext cx="1" cy="3635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A517320-1809-454F-8661-D54AE6C8C665}"/>
              </a:ext>
            </a:extLst>
          </p:cNvPr>
          <p:cNvCxnSpPr>
            <a:cxnSpLocks/>
          </p:cNvCxnSpPr>
          <p:nvPr/>
        </p:nvCxnSpPr>
        <p:spPr>
          <a:xfrm flipH="1">
            <a:off x="6718026" y="5671135"/>
            <a:ext cx="1" cy="3973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56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3862-4AA6-114E-9E24-4ED51CDF0F5E}"/>
              </a:ext>
            </a:extLst>
          </p:cNvPr>
          <p:cNvSpPr txBox="1">
            <a:spLocks/>
          </p:cNvSpPr>
          <p:nvPr/>
        </p:nvSpPr>
        <p:spPr>
          <a:xfrm>
            <a:off x="161809" y="49957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Velocity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8E6ED-3C43-0C49-BED0-B63CD630A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42" y="787979"/>
            <a:ext cx="10003514" cy="59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83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4A9A-890C-6549-82FA-864885C79A38}"/>
              </a:ext>
            </a:extLst>
          </p:cNvPr>
          <p:cNvSpPr txBox="1">
            <a:spLocks/>
          </p:cNvSpPr>
          <p:nvPr/>
        </p:nvSpPr>
        <p:spPr>
          <a:xfrm>
            <a:off x="183897" y="79553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Pressure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5300A-9E5D-4743-A9AB-9267C22F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52" y="834082"/>
            <a:ext cx="9841695" cy="57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74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81E6E3-6BBA-0F44-B8C7-26DD03FE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916008"/>
            <a:ext cx="8090452" cy="53076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047960E-A5F2-7E4A-A344-4DB08DC89CD0}"/>
              </a:ext>
            </a:extLst>
          </p:cNvPr>
          <p:cNvSpPr txBox="1">
            <a:spLocks/>
          </p:cNvSpPr>
          <p:nvPr/>
        </p:nvSpPr>
        <p:spPr>
          <a:xfrm>
            <a:off x="209462" y="89832"/>
            <a:ext cx="4471869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Dynamics</a:t>
            </a:r>
          </a:p>
        </p:txBody>
      </p:sp>
    </p:spTree>
    <p:extLst>
      <p:ext uri="{BB962C8B-B14F-4D97-AF65-F5344CB8AC3E}">
        <p14:creationId xmlns:p14="http://schemas.microsoft.com/office/powerpoint/2010/main" val="260102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224983-1595-7D4B-83DE-5AF184115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16" y="3806089"/>
            <a:ext cx="3184201" cy="30159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06E6A9B-4BED-4F4A-8E6C-EF1F7ED02533}"/>
              </a:ext>
            </a:extLst>
          </p:cNvPr>
          <p:cNvGrpSpPr/>
          <p:nvPr/>
        </p:nvGrpSpPr>
        <p:grpSpPr>
          <a:xfrm>
            <a:off x="209091" y="238903"/>
            <a:ext cx="11773817" cy="3567186"/>
            <a:chOff x="418183" y="924703"/>
            <a:chExt cx="11773817" cy="356718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F7F03D-620D-CB4B-B678-0EE3DB90A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4800" y="1663367"/>
              <a:ext cx="4267200" cy="2438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2F1337-0BA4-6D45-B872-DE7B31DB2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183" y="1294035"/>
              <a:ext cx="4890052" cy="31978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8BD3178-00CA-2C41-A3B2-0152909A3702}"/>
                </a:ext>
              </a:extLst>
            </p:cNvPr>
            <p:cNvCxnSpPr>
              <a:cxnSpLocks/>
              <a:stCxn id="5" idx="3"/>
              <a:endCxn id="4" idx="1"/>
            </p:cNvCxnSpPr>
            <p:nvPr/>
          </p:nvCxnSpPr>
          <p:spPr>
            <a:xfrm flipV="1">
              <a:off x="5308235" y="2882567"/>
              <a:ext cx="2616565" cy="103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95E9C-89E0-F940-8E0C-0D58BA268FEB}"/>
                </a:ext>
              </a:extLst>
            </p:cNvPr>
            <p:cNvSpPr txBox="1"/>
            <p:nvPr/>
          </p:nvSpPr>
          <p:spPr>
            <a:xfrm>
              <a:off x="5914455" y="2523628"/>
              <a:ext cx="1387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Assumptions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FB8A07-FB82-6641-89CC-09EAAD3CEA78}"/>
                </a:ext>
              </a:extLst>
            </p:cNvPr>
            <p:cNvSpPr txBox="1"/>
            <p:nvPr/>
          </p:nvSpPr>
          <p:spPr>
            <a:xfrm>
              <a:off x="5451230" y="2892960"/>
              <a:ext cx="23305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No roll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No motion in Y axis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C0CB16-67A7-A949-981F-39E7463A16AE}"/>
                </a:ext>
              </a:extLst>
            </p:cNvPr>
            <p:cNvSpPr txBox="1"/>
            <p:nvPr/>
          </p:nvSpPr>
          <p:spPr>
            <a:xfrm>
              <a:off x="2038656" y="924703"/>
              <a:ext cx="1649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6DoF Equations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F33779-CB85-1B47-B3BE-337E288FB44C}"/>
                </a:ext>
              </a:extLst>
            </p:cNvPr>
            <p:cNvSpPr txBox="1"/>
            <p:nvPr/>
          </p:nvSpPr>
          <p:spPr>
            <a:xfrm>
              <a:off x="9524939" y="1294035"/>
              <a:ext cx="1649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3DoF Equations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33644-AF60-7A40-BB8F-E7ACAA98E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883" y="3442034"/>
            <a:ext cx="3290850" cy="25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73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771435-644F-9C4C-AE91-838E0CC7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939" y="-16363"/>
            <a:ext cx="3038061" cy="2566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B1EC7A-FFAB-9142-A958-57CC1D50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8" y="3429000"/>
            <a:ext cx="6237114" cy="2971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7B9E56-0C82-E74D-A761-182A255FD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07"/>
            <a:ext cx="8064231" cy="25746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32A7F-F3A4-0B48-B085-A1B849D5A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122" y="4121275"/>
            <a:ext cx="5105399" cy="1229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8273E-BDF3-D146-A271-6AC4D9D97D1D}"/>
              </a:ext>
            </a:extLst>
          </p:cNvPr>
          <p:cNvSpPr txBox="1"/>
          <p:nvPr/>
        </p:nvSpPr>
        <p:spPr>
          <a:xfrm>
            <a:off x="2819651" y="2550381"/>
            <a:ext cx="289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Euler Rotation Sequence-ZYX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5232E-FA99-5741-8E70-135AFC750675}"/>
              </a:ext>
            </a:extLst>
          </p:cNvPr>
          <p:cNvSpPr txBox="1"/>
          <p:nvPr/>
        </p:nvSpPr>
        <p:spPr>
          <a:xfrm>
            <a:off x="10274422" y="2550381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Quaternions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547799-2BBB-1D45-9013-049FF83EF8C1}"/>
              </a:ext>
            </a:extLst>
          </p:cNvPr>
          <p:cNvSpPr txBox="1"/>
          <p:nvPr/>
        </p:nvSpPr>
        <p:spPr>
          <a:xfrm>
            <a:off x="2735301" y="6400801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Gimbal 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233F8-28CB-6548-95E3-58FCD4F4F3C6}"/>
              </a:ext>
            </a:extLst>
          </p:cNvPr>
          <p:cNvSpPr txBox="1"/>
          <p:nvPr/>
        </p:nvSpPr>
        <p:spPr>
          <a:xfrm>
            <a:off x="7563873" y="5351147"/>
            <a:ext cx="405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Singularity in Euler Kinematical Equations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C439F53-1AAC-FD42-AC98-D35FCFCE8DD1}"/>
              </a:ext>
            </a:extLst>
          </p:cNvPr>
          <p:cNvSpPr/>
          <p:nvPr/>
        </p:nvSpPr>
        <p:spPr>
          <a:xfrm>
            <a:off x="8064229" y="1245140"/>
            <a:ext cx="1089709" cy="340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3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FFE9-AE46-8542-88AB-0BB0C1A21049}"/>
              </a:ext>
            </a:extLst>
          </p:cNvPr>
          <p:cNvSpPr txBox="1">
            <a:spLocks/>
          </p:cNvSpPr>
          <p:nvPr/>
        </p:nvSpPr>
        <p:spPr>
          <a:xfrm>
            <a:off x="154521" y="142059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Basic Flight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376AB-F144-5145-94CA-94501ACE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418"/>
            <a:ext cx="1219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25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FFE9-AE46-8542-88AB-0BB0C1A21049}"/>
              </a:ext>
            </a:extLst>
          </p:cNvPr>
          <p:cNvSpPr txBox="1">
            <a:spLocks/>
          </p:cNvSpPr>
          <p:nvPr/>
        </p:nvSpPr>
        <p:spPr>
          <a:xfrm>
            <a:off x="0" y="2147"/>
            <a:ext cx="5282183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Basic Flight Simulation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82689-11CF-DC43-B7F6-FD78B79A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723"/>
            <a:ext cx="12192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76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CA382BB-D2EC-A24C-9C23-007868D3018F}"/>
              </a:ext>
            </a:extLst>
          </p:cNvPr>
          <p:cNvSpPr txBox="1">
            <a:spLocks/>
          </p:cNvSpPr>
          <p:nvPr/>
        </p:nvSpPr>
        <p:spPr>
          <a:xfrm>
            <a:off x="169704" y="89831"/>
            <a:ext cx="4263147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3DOF Flight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A0CD6-CAB4-E445-9F77-12C88675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190"/>
            <a:ext cx="121920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2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353368-6A74-CA49-9B21-4B50D67C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" y="1729411"/>
            <a:ext cx="4889112" cy="3657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91CEF-F2E2-9640-B57D-369F654CD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49" y="1729410"/>
            <a:ext cx="7552474" cy="37172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5E72BD-FD61-8E4C-A9F7-85F939E1CB55}"/>
              </a:ext>
            </a:extLst>
          </p:cNvPr>
          <p:cNvSpPr txBox="1">
            <a:spLocks/>
          </p:cNvSpPr>
          <p:nvPr/>
        </p:nvSpPr>
        <p:spPr>
          <a:xfrm>
            <a:off x="139888" y="109709"/>
            <a:ext cx="5266999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Trajectory and Acceleration Graph</a:t>
            </a:r>
          </a:p>
        </p:txBody>
      </p:sp>
    </p:spTree>
    <p:extLst>
      <p:ext uri="{BB962C8B-B14F-4D97-AF65-F5344CB8AC3E}">
        <p14:creationId xmlns:p14="http://schemas.microsoft.com/office/powerpoint/2010/main" val="3611886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9086-A7FD-F447-A93F-B5BB5A03464C}"/>
              </a:ext>
            </a:extLst>
          </p:cNvPr>
          <p:cNvSpPr txBox="1">
            <a:spLocks/>
          </p:cNvSpPr>
          <p:nvPr/>
        </p:nvSpPr>
        <p:spPr>
          <a:xfrm>
            <a:off x="249217" y="149466"/>
            <a:ext cx="5858495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Manufactured Parts – Fins &amp; TVC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2584A-E36B-5E44-9729-C8B032A83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79" y="1162876"/>
            <a:ext cx="4866534" cy="4899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905A5D-18D3-B14D-AE3C-0577DECB4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712" y="1292086"/>
            <a:ext cx="5698437" cy="42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7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683D6F-0260-4442-A7EE-417A7E6E81DF}"/>
              </a:ext>
            </a:extLst>
          </p:cNvPr>
          <p:cNvSpPr txBox="1">
            <a:spLocks/>
          </p:cNvSpPr>
          <p:nvPr/>
        </p:nvSpPr>
        <p:spPr>
          <a:xfrm>
            <a:off x="144582" y="195686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Objectives of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261C7-B28C-3E42-8553-0ACDC2A6E91F}"/>
              </a:ext>
            </a:extLst>
          </p:cNvPr>
          <p:cNvSpPr txBox="1"/>
          <p:nvPr/>
        </p:nvSpPr>
        <p:spPr>
          <a:xfrm>
            <a:off x="253912" y="1207399"/>
            <a:ext cx="7230253" cy="4616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Building an aerodynamic rocket body and fins to achieve maximum passive stability</a:t>
            </a:r>
            <a:endParaRPr lang="en-IN" dirty="0">
              <a:effectLst/>
              <a:latin typeface="Myriad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Developing a Thrust Vector Control (TVC) system for active attitude control</a:t>
            </a:r>
            <a:endParaRPr lang="en-IN" dirty="0">
              <a:effectLst/>
              <a:latin typeface="Myriad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Integrating a flight computer for data logging and various other operations</a:t>
            </a:r>
            <a:endParaRPr lang="en-IN" dirty="0">
              <a:effectLst/>
              <a:latin typeface="Myriad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Developing landing legs to withstand the impact and ensuring the safety of components </a:t>
            </a:r>
            <a:endParaRPr lang="en-IN" dirty="0">
              <a:effectLst/>
              <a:latin typeface="Myriad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Modelling and simulation of rocket dynamics using MATLAB &amp; Simulink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latin typeface="Myriad Pro" panose="020B0503030403020204" pitchFamily="34" charset="0"/>
              </a:rPr>
              <a:t>Tes</a:t>
            </a:r>
            <a:r>
              <a:rPr lang="en-IN" dirty="0">
                <a:latin typeface="Myriad Pro" panose="020B0503030403020204" pitchFamily="34" charset="0"/>
              </a:rPr>
              <a:t>ting and validation of designed components</a:t>
            </a:r>
            <a:endParaRPr lang="en-IN" dirty="0">
              <a:effectLst/>
              <a:latin typeface="Myriad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3DE22-A5BA-0E4B-A8C7-722A5A617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65" y="478079"/>
            <a:ext cx="4344593" cy="59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93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9086-A7FD-F447-A93F-B5BB5A03464C}"/>
              </a:ext>
            </a:extLst>
          </p:cNvPr>
          <p:cNvSpPr txBox="1">
            <a:spLocks/>
          </p:cNvSpPr>
          <p:nvPr/>
        </p:nvSpPr>
        <p:spPr>
          <a:xfrm>
            <a:off x="249217" y="149466"/>
            <a:ext cx="5858495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Manufactured Parts – Landing Legs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3E05E-1860-2A47-A45D-E8D9D672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611" y="1124552"/>
            <a:ext cx="2504543" cy="4591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D3BEC-5CE2-F54B-9185-75D1CD2DA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00" y="1141570"/>
            <a:ext cx="5032513" cy="45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9D93ED-8F30-B847-8252-0207F8F7D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28572" y="857250"/>
            <a:ext cx="6858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35E88D-564C-4448-A40D-A6AA99B9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552988" y="857250"/>
            <a:ext cx="6858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419C0-666D-264F-A050-2AD393235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756453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50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9086-A7FD-F447-A93F-B5BB5A03464C}"/>
              </a:ext>
            </a:extLst>
          </p:cNvPr>
          <p:cNvSpPr txBox="1">
            <a:spLocks/>
          </p:cNvSpPr>
          <p:nvPr/>
        </p:nvSpPr>
        <p:spPr>
          <a:xfrm>
            <a:off x="249218" y="149466"/>
            <a:ext cx="235078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8C6B7D-8D9B-BF47-A32A-A4F83C445411}"/>
              </a:ext>
            </a:extLst>
          </p:cNvPr>
          <p:cNvSpPr/>
          <p:nvPr/>
        </p:nvSpPr>
        <p:spPr>
          <a:xfrm>
            <a:off x="249218" y="945363"/>
            <a:ext cx="11693563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K. Foster, P. Dohn, N. LaPierre, T. Moquin, A. Dings, C. Cooper, J. Fennick and E. George, "Design and Integration of a High-Powered Model Rocket – I," AIAA Scitech. Forum, Jan, 2020, doi:10.2514/6.2020-0145. </a:t>
            </a:r>
          </a:p>
          <a:p>
            <a:endParaRPr lang="en-IN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Tewari, A. (2002). Modern Control Design With MATLAB and SIMULINK (1st ed.). Wiley. </a:t>
            </a:r>
          </a:p>
          <a:p>
            <a:endParaRPr lang="en-IN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Development of a Small Scale Reusable Launch Vehicle – Oregon JSHS Judging Presentation. (2020, March 22). [Video]. YouTube. https://www.youtube.com/watch?v=uGo4vNsuYWU </a:t>
            </a:r>
          </a:p>
          <a:p>
            <a:endParaRPr lang="en-IN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Thrust vector control. (n.d.). </a:t>
            </a:r>
            <a:r>
              <a:rPr lang="en-IN" dirty="0" err="1">
                <a:latin typeface="Myriad Pro" panose="020B0503030403020204" pitchFamily="34" charset="0"/>
              </a:rPr>
              <a:t>BPS.Space</a:t>
            </a:r>
            <a:r>
              <a:rPr lang="en-IN" dirty="0">
                <a:latin typeface="Myriad Pro" panose="020B0503030403020204" pitchFamily="34" charset="0"/>
              </a:rPr>
              <a:t>. Retrieved October 15, 2020, from https://bps.space/tvc </a:t>
            </a:r>
          </a:p>
          <a:p>
            <a:endParaRPr lang="en-IN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latin typeface="Myriad Pro" panose="020B0503030403020204" pitchFamily="34" charset="0"/>
              </a:rPr>
              <a:t>Small launcher market survey - Room: The Space Journal. (n.d.). Room, The Space Journal. Retrieved October 15, 2020, from https://</a:t>
            </a:r>
            <a:r>
              <a:rPr lang="en-IN" dirty="0" err="1">
                <a:latin typeface="Myriad Pro" panose="020B0503030403020204" pitchFamily="34" charset="0"/>
              </a:rPr>
              <a:t>room.eu.com</a:t>
            </a:r>
            <a:r>
              <a:rPr lang="en-IN" dirty="0">
                <a:latin typeface="Myriad Pro" panose="020B0503030403020204" pitchFamily="34" charset="0"/>
              </a:rPr>
              <a:t>/article/small-launcher-market-survey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Tewari, Ashish. Atmospheric and Space Flight Dynamics: </a:t>
            </a:r>
            <a:r>
              <a:rPr lang="en-IN" dirty="0" err="1"/>
              <a:t>Modeling</a:t>
            </a:r>
            <a:r>
              <a:rPr lang="en-IN" dirty="0"/>
              <a:t> and Simulation with MATLAB® and Simulink®. Germany, </a:t>
            </a:r>
            <a:r>
              <a:rPr lang="en-IN" dirty="0" err="1"/>
              <a:t>Birkhäuser</a:t>
            </a:r>
            <a:r>
              <a:rPr lang="en-IN" dirty="0"/>
              <a:t> Boston, 2007.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Stevens, Brian L., and Lewis, Frank L.. Aircraft Control and Simulation. United Kingdom, Wiley, 2003.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S.Niskanen,“Openrockettechnicaldocumentation,”</a:t>
            </a:r>
            <a:r>
              <a:rPr lang="en-IN" i="1" dirty="0"/>
              <a:t>DevelopmentofanOpenSourcemodelrocketsimulation software</a:t>
            </a:r>
            <a:r>
              <a:rPr lang="en-IN" dirty="0"/>
              <a:t>, pp. 11–13, 2013. </a:t>
            </a:r>
            <a:endParaRPr lang="en-IN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486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862B7F-922D-E748-8F6E-10337F73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731" y="2266122"/>
            <a:ext cx="4265989" cy="27703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AC0C49-8D79-0042-86ED-1BB20945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44" y="1371601"/>
            <a:ext cx="7692887" cy="49321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864D65-C55E-414B-B22D-6C2225468DB3}"/>
              </a:ext>
            </a:extLst>
          </p:cNvPr>
          <p:cNvSpPr txBox="1">
            <a:spLocks/>
          </p:cNvSpPr>
          <p:nvPr/>
        </p:nvSpPr>
        <p:spPr>
          <a:xfrm>
            <a:off x="164460" y="147901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LabView (Additional Work)</a:t>
            </a:r>
          </a:p>
        </p:txBody>
      </p:sp>
    </p:spTree>
    <p:extLst>
      <p:ext uri="{BB962C8B-B14F-4D97-AF65-F5344CB8AC3E}">
        <p14:creationId xmlns:p14="http://schemas.microsoft.com/office/powerpoint/2010/main" val="331433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322E2-9C74-6C42-9DAF-99E4C671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816" y="156541"/>
            <a:ext cx="8496069" cy="65449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AB6D10-0A3B-A640-8455-4BB2BCE597C0}"/>
              </a:ext>
            </a:extLst>
          </p:cNvPr>
          <p:cNvSpPr txBox="1">
            <a:spLocks/>
          </p:cNvSpPr>
          <p:nvPr/>
        </p:nvSpPr>
        <p:spPr>
          <a:xfrm>
            <a:off x="681294" y="3716049"/>
            <a:ext cx="2389897" cy="5647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Data</a:t>
            </a:r>
          </a:p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Acquisition</a:t>
            </a:r>
          </a:p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System</a:t>
            </a:r>
          </a:p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(GUI)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909D0-7BDB-1D47-B45E-8DA6473D3169}"/>
              </a:ext>
            </a:extLst>
          </p:cNvPr>
          <p:cNvSpPr txBox="1"/>
          <p:nvPr/>
        </p:nvSpPr>
        <p:spPr>
          <a:xfrm>
            <a:off x="681294" y="4280834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Myriad Pro" panose="020B0503030403020204" pitchFamily="34" charset="0"/>
              </a:rPr>
              <a:t>(Additional Work)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A702E-270E-F74A-97D1-BD8191B21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49" y="0"/>
            <a:ext cx="1072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1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9F96-A052-EC4D-AB9F-E0BE784310D6}"/>
              </a:ext>
            </a:extLst>
          </p:cNvPr>
          <p:cNvSpPr txBox="1">
            <a:spLocks/>
          </p:cNvSpPr>
          <p:nvPr/>
        </p:nvSpPr>
        <p:spPr>
          <a:xfrm>
            <a:off x="273577" y="192717"/>
            <a:ext cx="6743877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Literature Survey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A86D9D-0DF0-0647-9EF6-679209B71A8B}"/>
              </a:ext>
            </a:extLst>
          </p:cNvPr>
          <p:cNvSpPr txBox="1"/>
          <p:nvPr/>
        </p:nvSpPr>
        <p:spPr>
          <a:xfrm>
            <a:off x="1779104" y="12722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7E5E1-C24F-9E42-B7E6-D0B79DDD79E7}"/>
              </a:ext>
            </a:extLst>
          </p:cNvPr>
          <p:cNvSpPr/>
          <p:nvPr/>
        </p:nvSpPr>
        <p:spPr>
          <a:xfrm>
            <a:off x="507635" y="1145973"/>
            <a:ext cx="1092236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latin typeface="Myriad Pro" panose="020B0503030403020204" pitchFamily="34" charset="0"/>
              </a:rPr>
              <a:t>M. Haw, “A8-3 Model rocket impulse measurement,” Science One Research Projects (Undergraduate Science Program), University of British Columbia, British Columbia, Canada, May 2009.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latin typeface="Myriad Pro" panose="020B0503030403020204" pitchFamily="34" charset="0"/>
              </a:rPr>
              <a:t>R. Ferrante, “A Robust Control Approach for Rocket Landing,” M.S. thesis, Artificial Intelligence, School of Informatics, University of Edinburgh, Scotland, 2017.</a:t>
            </a:r>
            <a:br>
              <a:rPr lang="en-IN" sz="2200" dirty="0">
                <a:latin typeface="Myriad Pro" panose="020B0503030403020204" pitchFamily="34" charset="0"/>
              </a:rPr>
            </a:br>
            <a:endParaRPr lang="en-IN" sz="2200" dirty="0"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latin typeface="Myriad Pro" panose="020B0503030403020204" pitchFamily="34" charset="0"/>
              </a:rPr>
              <a:t>L. Blackmore, ”Autonomous precision landing of space rockets,” Frontiers of Engineering: Reports on Leading-Edge Engineering from the Symposium 2016.</a:t>
            </a:r>
            <a:br>
              <a:rPr lang="en-IN" sz="2200" dirty="0">
                <a:latin typeface="Myriad Pro" panose="020B0503030403020204" pitchFamily="34" charset="0"/>
              </a:rPr>
            </a:br>
            <a:endParaRPr lang="en-IN" sz="2200" dirty="0"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latin typeface="Myriad Pro" panose="020B0503030403020204" pitchFamily="34" charset="0"/>
              </a:rPr>
              <a:t>F. Kehl, A. M. Mehta, K. S. J. Pister, “An Attitude Controller for Small Scale Rockets,” Springer Tracts in Advanced Robotics, Jan 2015.</a:t>
            </a:r>
            <a:br>
              <a:rPr lang="en-IN" sz="2200" dirty="0">
                <a:latin typeface="Myriad Pro" panose="020B0503030403020204" pitchFamily="34" charset="0"/>
              </a:rPr>
            </a:br>
            <a:endParaRPr lang="en-IN" sz="2200" dirty="0"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>
                <a:latin typeface="Myriad Pro" panose="020B0503030403020204" pitchFamily="34" charset="0"/>
              </a:rPr>
              <a:t>Penn, Kim &amp; Slaton, William, “Measuring Model Rocket Engine Thrust Curves,” The Physics Teacher, 2010.</a:t>
            </a:r>
            <a:endParaRPr lang="en-IN" sz="2200" dirty="0">
              <a:effectLst/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84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1617C-3784-7142-B697-450841C0A521}"/>
              </a:ext>
            </a:extLst>
          </p:cNvPr>
          <p:cNvSpPr txBox="1"/>
          <p:nvPr/>
        </p:nvSpPr>
        <p:spPr>
          <a:xfrm>
            <a:off x="248244" y="183592"/>
            <a:ext cx="530145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Myriad Pro" panose="020B0503030403020204" pitchFamily="34" charset="0"/>
              </a:rPr>
              <a:t>Methodology: Design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95DA1E-E7A5-7046-A5A6-676010F7D457}"/>
              </a:ext>
            </a:extLst>
          </p:cNvPr>
          <p:cNvGrpSpPr/>
          <p:nvPr/>
        </p:nvGrpSpPr>
        <p:grpSpPr>
          <a:xfrm>
            <a:off x="531580" y="2502063"/>
            <a:ext cx="1411976" cy="537938"/>
            <a:chOff x="108114" y="1852510"/>
            <a:chExt cx="1411976" cy="537938"/>
          </a:xfrm>
          <a:noFill/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0DC791-AC98-5F48-824C-B350F9367E13}"/>
                </a:ext>
              </a:extLst>
            </p:cNvPr>
            <p:cNvSpPr txBox="1"/>
            <p:nvPr/>
          </p:nvSpPr>
          <p:spPr>
            <a:xfrm>
              <a:off x="232372" y="1936813"/>
              <a:ext cx="1199367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Objectives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0A070A7-BBE6-4043-A046-E3DA72006971}"/>
                </a:ext>
              </a:extLst>
            </p:cNvPr>
            <p:cNvSpPr/>
            <p:nvPr/>
          </p:nvSpPr>
          <p:spPr>
            <a:xfrm>
              <a:off x="108114" y="1852510"/>
              <a:ext cx="1411976" cy="537938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75FB2-7CFE-7C47-95BB-56A6398E5776}"/>
              </a:ext>
            </a:extLst>
          </p:cNvPr>
          <p:cNvGrpSpPr/>
          <p:nvPr/>
        </p:nvGrpSpPr>
        <p:grpSpPr>
          <a:xfrm>
            <a:off x="394323" y="4004580"/>
            <a:ext cx="1678535" cy="537938"/>
            <a:chOff x="1305708" y="3414995"/>
            <a:chExt cx="1678535" cy="537938"/>
          </a:xfrm>
          <a:noFill/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E64D41-75FD-EF42-B178-08E18217091D}"/>
                </a:ext>
              </a:extLst>
            </p:cNvPr>
            <p:cNvSpPr txBox="1"/>
            <p:nvPr/>
          </p:nvSpPr>
          <p:spPr>
            <a:xfrm>
              <a:off x="1429519" y="3487413"/>
              <a:ext cx="1529586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Requirements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DBDE1E7-198A-184F-AF46-39FF33AAE517}"/>
                </a:ext>
              </a:extLst>
            </p:cNvPr>
            <p:cNvSpPr/>
            <p:nvPr/>
          </p:nvSpPr>
          <p:spPr>
            <a:xfrm>
              <a:off x="1305708" y="3414995"/>
              <a:ext cx="1678535" cy="537938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EC9116-38D8-C343-8024-9C88DC521631}"/>
              </a:ext>
            </a:extLst>
          </p:cNvPr>
          <p:cNvGrpSpPr/>
          <p:nvPr/>
        </p:nvGrpSpPr>
        <p:grpSpPr>
          <a:xfrm>
            <a:off x="2068094" y="3232424"/>
            <a:ext cx="2377847" cy="537938"/>
            <a:chOff x="1591352" y="2566799"/>
            <a:chExt cx="2377847" cy="537938"/>
          </a:xfrm>
          <a:noFill/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A64A50-5419-D642-951E-40BEE33F73CA}"/>
                </a:ext>
              </a:extLst>
            </p:cNvPr>
            <p:cNvSpPr txBox="1"/>
            <p:nvPr/>
          </p:nvSpPr>
          <p:spPr>
            <a:xfrm>
              <a:off x="1774518" y="2653214"/>
              <a:ext cx="208262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Sizing of the Rocket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61DBB57-E4BB-0B48-B80A-74DC24EEB150}"/>
                </a:ext>
              </a:extLst>
            </p:cNvPr>
            <p:cNvSpPr/>
            <p:nvPr/>
          </p:nvSpPr>
          <p:spPr>
            <a:xfrm>
              <a:off x="1591352" y="2566799"/>
              <a:ext cx="2377847" cy="537938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E037F-206C-884A-93E2-150E5FDA94A1}"/>
              </a:ext>
            </a:extLst>
          </p:cNvPr>
          <p:cNvGrpSpPr/>
          <p:nvPr/>
        </p:nvGrpSpPr>
        <p:grpSpPr>
          <a:xfrm>
            <a:off x="4977947" y="1235518"/>
            <a:ext cx="2947481" cy="1512552"/>
            <a:chOff x="4620648" y="1744402"/>
            <a:chExt cx="2947481" cy="1512552"/>
          </a:xfrm>
          <a:noFill/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2DBD5D-288B-2B41-A4FB-1382337F7776}"/>
                </a:ext>
              </a:extLst>
            </p:cNvPr>
            <p:cNvSpPr txBox="1"/>
            <p:nvPr/>
          </p:nvSpPr>
          <p:spPr>
            <a:xfrm>
              <a:off x="4686886" y="1879243"/>
              <a:ext cx="2849434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Thrust Vector Control (TVC) 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latin typeface="Myriad Pro" panose="020B0503030403020204" pitchFamily="34" charset="0"/>
                </a:rPr>
                <a:t>Mount Design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latin typeface="Myriad Pro" panose="020B0503030403020204" pitchFamily="34" charset="0"/>
                </a:rPr>
                <a:t>Control Algorithm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latin typeface="Myriad Pro" panose="020B0503030403020204" pitchFamily="34" charset="0"/>
                </a:rPr>
                <a:t>Recalibrate PID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2A0B0DB-6FD2-E448-840D-157C4AA9AD3D}"/>
                </a:ext>
              </a:extLst>
            </p:cNvPr>
            <p:cNvSpPr/>
            <p:nvPr/>
          </p:nvSpPr>
          <p:spPr>
            <a:xfrm>
              <a:off x="4620648" y="1744402"/>
              <a:ext cx="2947481" cy="1512552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556E20-AA57-CB4C-85B9-CA6A0A54E0A6}"/>
              </a:ext>
            </a:extLst>
          </p:cNvPr>
          <p:cNvGrpSpPr/>
          <p:nvPr/>
        </p:nvGrpSpPr>
        <p:grpSpPr>
          <a:xfrm>
            <a:off x="8360701" y="1296575"/>
            <a:ext cx="3018259" cy="1390437"/>
            <a:chOff x="9215383" y="288437"/>
            <a:chExt cx="3018259" cy="1390437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F8EC53-6333-DF42-8168-79E4DA8E3E2B}"/>
                </a:ext>
              </a:extLst>
            </p:cNvPr>
            <p:cNvSpPr txBox="1"/>
            <p:nvPr/>
          </p:nvSpPr>
          <p:spPr>
            <a:xfrm>
              <a:off x="9315856" y="379424"/>
              <a:ext cx="2917786" cy="120032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Myriad Pro" panose="020B0503030403020204" pitchFamily="34" charset="0"/>
                </a:rPr>
                <a:t>Flight Computer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latin typeface="Myriad Pro" panose="020B0503030403020204" pitchFamily="34" charset="0"/>
                </a:rPr>
                <a:t>Motor Ignition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latin typeface="Myriad Pro" panose="020B0503030403020204" pitchFamily="34" charset="0"/>
                </a:rPr>
                <a:t>TVC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latin typeface="Myriad Pro" panose="020B0503030403020204" pitchFamily="34" charset="0"/>
                </a:rPr>
                <a:t>Landing Leg Deployment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A6560F0-C6A7-6F49-963A-13128327573C}"/>
                </a:ext>
              </a:extLst>
            </p:cNvPr>
            <p:cNvSpPr/>
            <p:nvPr/>
          </p:nvSpPr>
          <p:spPr>
            <a:xfrm>
              <a:off x="9215383" y="288437"/>
              <a:ext cx="2957687" cy="1390437"/>
            </a:xfrm>
            <a:prstGeom prst="round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F626D5-52BD-0147-9D65-53C32713D9BF}"/>
              </a:ext>
            </a:extLst>
          </p:cNvPr>
          <p:cNvGrpSpPr/>
          <p:nvPr/>
        </p:nvGrpSpPr>
        <p:grpSpPr>
          <a:xfrm>
            <a:off x="531580" y="5669406"/>
            <a:ext cx="1965448" cy="338554"/>
            <a:chOff x="543431" y="5967029"/>
            <a:chExt cx="1965448" cy="338554"/>
          </a:xfrm>
          <a:noFill/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2E0D15D-FDCE-4647-BE08-381462C3C8FB}"/>
                </a:ext>
              </a:extLst>
            </p:cNvPr>
            <p:cNvCxnSpPr>
              <a:cxnSpLocks/>
            </p:cNvCxnSpPr>
            <p:nvPr/>
          </p:nvCxnSpPr>
          <p:spPr>
            <a:xfrm>
              <a:off x="543431" y="6144877"/>
              <a:ext cx="401449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87A747-ED2D-8940-B88A-8F20660C5D7C}"/>
                </a:ext>
              </a:extLst>
            </p:cNvPr>
            <p:cNvSpPr txBox="1"/>
            <p:nvPr/>
          </p:nvSpPr>
          <p:spPr>
            <a:xfrm>
              <a:off x="931203" y="5967029"/>
              <a:ext cx="1577676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Myriad Pro" panose="020B0503030403020204" pitchFamily="34" charset="0"/>
                </a:rPr>
                <a:t>Iterative Process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42D946-CA77-AA4F-B0CD-44C708F36EB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1233591" y="3040001"/>
            <a:ext cx="3977" cy="9645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842D22-BA74-6B47-A131-3EB0B5E1A79B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257016" y="3770362"/>
            <a:ext cx="2" cy="497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0C079C-24D1-F741-8428-656C7D7E3DA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72858" y="4262614"/>
            <a:ext cx="1184158" cy="109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88678B-53C9-9E49-9CEF-A314AA8A6717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257018" y="1995777"/>
            <a:ext cx="0" cy="12366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BA4B4E-9713-D140-B467-FBB43E7E4491}"/>
              </a:ext>
            </a:extLst>
          </p:cNvPr>
          <p:cNvCxnSpPr>
            <a:cxnSpLocks/>
          </p:cNvCxnSpPr>
          <p:nvPr/>
        </p:nvCxnSpPr>
        <p:spPr>
          <a:xfrm>
            <a:off x="3257016" y="1991794"/>
            <a:ext cx="17209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8C601E-DA04-9A48-AA5A-A4D283E24FD1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3257015" y="4789388"/>
            <a:ext cx="2302512" cy="134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76C228E-5395-9846-B9DD-B822991ACFE7}"/>
              </a:ext>
            </a:extLst>
          </p:cNvPr>
          <p:cNvCxnSpPr>
            <a:cxnSpLocks/>
          </p:cNvCxnSpPr>
          <p:nvPr/>
        </p:nvCxnSpPr>
        <p:spPr>
          <a:xfrm>
            <a:off x="3257016" y="4257682"/>
            <a:ext cx="0" cy="5451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3A8BC2-4AA1-ED41-A1D5-CCA90D1F4E6E}"/>
              </a:ext>
            </a:extLst>
          </p:cNvPr>
          <p:cNvCxnSpPr>
            <a:cxnSpLocks/>
            <a:stCxn id="39" idx="3"/>
            <a:endCxn id="50" idx="1"/>
          </p:cNvCxnSpPr>
          <p:nvPr/>
        </p:nvCxnSpPr>
        <p:spPr>
          <a:xfrm>
            <a:off x="7344575" y="4789388"/>
            <a:ext cx="648387" cy="24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B21D33-375C-4B4D-89F4-F90CD3359D3C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7925428" y="1991794"/>
            <a:ext cx="43527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09C1E6-03A4-C444-8D3E-35BF1C40433C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9849706" y="2687013"/>
            <a:ext cx="6970" cy="6826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A0A4C3-0209-BD42-947F-F0064729A677}"/>
              </a:ext>
            </a:extLst>
          </p:cNvPr>
          <p:cNvCxnSpPr>
            <a:cxnSpLocks/>
            <a:stCxn id="14" idx="2"/>
            <a:endCxn id="39" idx="0"/>
          </p:cNvCxnSpPr>
          <p:nvPr/>
        </p:nvCxnSpPr>
        <p:spPr>
          <a:xfrm>
            <a:off x="6451688" y="2748070"/>
            <a:ext cx="363" cy="6192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9D9AB3B-0E16-084E-8908-294018C1DC36}"/>
              </a:ext>
            </a:extLst>
          </p:cNvPr>
          <p:cNvGrpSpPr/>
          <p:nvPr/>
        </p:nvGrpSpPr>
        <p:grpSpPr>
          <a:xfrm>
            <a:off x="5559527" y="3367279"/>
            <a:ext cx="1785048" cy="2844217"/>
            <a:chOff x="5191107" y="3079063"/>
            <a:chExt cx="1785048" cy="2844217"/>
          </a:xfrm>
          <a:noFill/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F5F99EC-9E63-9848-AFB3-5DDF863F3A8E}"/>
                </a:ext>
              </a:extLst>
            </p:cNvPr>
            <p:cNvGrpSpPr/>
            <p:nvPr/>
          </p:nvGrpSpPr>
          <p:grpSpPr>
            <a:xfrm>
              <a:off x="5191107" y="3079063"/>
              <a:ext cx="1785048" cy="2844217"/>
              <a:chOff x="4886304" y="3079063"/>
              <a:chExt cx="1785048" cy="2844217"/>
            </a:xfrm>
            <a:grpFill/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5F43E8D-6438-8B4E-848D-1138C7A7A430}"/>
                  </a:ext>
                </a:extLst>
              </p:cNvPr>
              <p:cNvGrpSpPr/>
              <p:nvPr/>
            </p:nvGrpSpPr>
            <p:grpSpPr>
              <a:xfrm>
                <a:off x="5078879" y="3200595"/>
                <a:ext cx="1411976" cy="537938"/>
                <a:chOff x="5095881" y="3754794"/>
                <a:chExt cx="1411976" cy="537938"/>
              </a:xfrm>
              <a:grpFill/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2C430A2-E6E6-A24C-8995-CF461DB764AD}"/>
                    </a:ext>
                  </a:extLst>
                </p:cNvPr>
                <p:cNvSpPr txBox="1"/>
                <p:nvPr/>
              </p:nvSpPr>
              <p:spPr>
                <a:xfrm>
                  <a:off x="5256498" y="3839097"/>
                  <a:ext cx="1162498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Myriad Pro" panose="020B0503030403020204" pitchFamily="34" charset="0"/>
                    </a:rPr>
                    <a:t>Modelling</a:t>
                  </a:r>
                </a:p>
              </p:txBody>
            </p:sp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DE9A6B72-A84D-8742-B7CC-ED278EF4633A}"/>
                    </a:ext>
                  </a:extLst>
                </p:cNvPr>
                <p:cNvSpPr/>
                <p:nvPr/>
              </p:nvSpPr>
              <p:spPr>
                <a:xfrm>
                  <a:off x="5095881" y="3754794"/>
                  <a:ext cx="1411976" cy="537938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Myriad Pro" panose="020B0503030403020204" pitchFamily="34" charset="0"/>
                  </a:endParaRP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BE7DD4C-A2C7-9A40-8886-594C75B951E1}"/>
                  </a:ext>
                </a:extLst>
              </p:cNvPr>
              <p:cNvGrpSpPr/>
              <p:nvPr/>
            </p:nvGrpSpPr>
            <p:grpSpPr>
              <a:xfrm>
                <a:off x="5049515" y="5225789"/>
                <a:ext cx="1458032" cy="537937"/>
                <a:chOff x="5459698" y="3821185"/>
                <a:chExt cx="1458032" cy="537937"/>
              </a:xfrm>
              <a:grpFill/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BF8668B-DEF7-AD4E-A22F-94F8D09419B2}"/>
                    </a:ext>
                  </a:extLst>
                </p:cNvPr>
                <p:cNvSpPr txBox="1"/>
                <p:nvPr/>
              </p:nvSpPr>
              <p:spPr>
                <a:xfrm>
                  <a:off x="5596500" y="3894778"/>
                  <a:ext cx="1223412" cy="369332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Myriad Pro" panose="020B0503030403020204" pitchFamily="34" charset="0"/>
                    </a:rPr>
                    <a:t>Simulation</a:t>
                  </a:r>
                </a:p>
              </p:txBody>
            </p: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5C471236-17F4-454E-90B9-31118D94A8A5}"/>
                    </a:ext>
                  </a:extLst>
                </p:cNvPr>
                <p:cNvSpPr/>
                <p:nvPr/>
              </p:nvSpPr>
              <p:spPr>
                <a:xfrm>
                  <a:off x="5459698" y="3821185"/>
                  <a:ext cx="1458032" cy="537937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Myriad Pro" panose="020B0503030403020204" pitchFamily="34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0339DD4-B252-DC4A-8EB5-3B6BE4072C36}"/>
                  </a:ext>
                </a:extLst>
              </p:cNvPr>
              <p:cNvGrpSpPr/>
              <p:nvPr/>
            </p:nvGrpSpPr>
            <p:grpSpPr>
              <a:xfrm>
                <a:off x="5115640" y="3963176"/>
                <a:ext cx="1338053" cy="1046429"/>
                <a:chOff x="5115640" y="3911465"/>
                <a:chExt cx="1338053" cy="1046429"/>
              </a:xfrm>
              <a:grpFill/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50ABF5B-4DF5-FA4C-925E-884774EDC79C}"/>
                    </a:ext>
                  </a:extLst>
                </p:cNvPr>
                <p:cNvSpPr txBox="1"/>
                <p:nvPr/>
              </p:nvSpPr>
              <p:spPr>
                <a:xfrm>
                  <a:off x="5214776" y="3961227"/>
                  <a:ext cx="1237839" cy="923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Myriad Pro" panose="020B0503030403020204" pitchFamily="34" charset="0"/>
                    </a:rPr>
                    <a:t>Kinematics</a:t>
                  </a:r>
                </a:p>
                <a:p>
                  <a:r>
                    <a:rPr lang="en-US" dirty="0">
                      <a:latin typeface="Myriad Pro" panose="020B0503030403020204" pitchFamily="34" charset="0"/>
                    </a:rPr>
                    <a:t>Dynamics</a:t>
                  </a:r>
                </a:p>
                <a:p>
                  <a:r>
                    <a:rPr lang="en-US" dirty="0">
                      <a:latin typeface="Myriad Pro" panose="020B0503030403020204" pitchFamily="34" charset="0"/>
                    </a:rPr>
                    <a:t>Trajectory</a:t>
                  </a: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94BE6843-4FF6-EF4C-A6DA-6D5661BD6746}"/>
                    </a:ext>
                  </a:extLst>
                </p:cNvPr>
                <p:cNvSpPr/>
                <p:nvPr/>
              </p:nvSpPr>
              <p:spPr>
                <a:xfrm>
                  <a:off x="5115640" y="3911465"/>
                  <a:ext cx="1338053" cy="1046429"/>
                </a:xfrm>
                <a:prstGeom prst="roundRect">
                  <a:avLst/>
                </a:prstGeom>
                <a:grpFill/>
                <a:ln w="28575">
                  <a:solidFill>
                    <a:schemeClr val="tx1"/>
                  </a:solidFill>
                  <a:prstDash val="lgDashDot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Myriad Pro" panose="020B0503030403020204" pitchFamily="34" charset="0"/>
                  </a:endParaRPr>
                </a:p>
              </p:txBody>
            </p:sp>
          </p:grp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1E7257A4-72D8-F940-9949-DB282976FFEA}"/>
                  </a:ext>
                </a:extLst>
              </p:cNvPr>
              <p:cNvSpPr/>
              <p:nvPr/>
            </p:nvSpPr>
            <p:spPr>
              <a:xfrm>
                <a:off x="4886304" y="3079063"/>
                <a:ext cx="1785048" cy="2844217"/>
              </a:xfrm>
              <a:prstGeom prst="roundRect">
                <a:avLst/>
              </a:prstGeom>
              <a:grpFill/>
              <a:ln w="381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56C7C9-09B7-AF41-AA8E-8903652333DD}"/>
                </a:ext>
              </a:extLst>
            </p:cNvPr>
            <p:cNvCxnSpPr>
              <a:cxnSpLocks/>
              <a:stCxn id="41" idx="2"/>
              <a:endCxn id="43" idx="0"/>
            </p:cNvCxnSpPr>
            <p:nvPr/>
          </p:nvCxnSpPr>
          <p:spPr>
            <a:xfrm flipH="1">
              <a:off x="6083334" y="5009605"/>
              <a:ext cx="6136" cy="21618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5237834-41A6-3643-9399-1A09C4C36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6238" y="3745114"/>
              <a:ext cx="6136" cy="216184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D9B4E2-7590-DC4B-BC42-CF1D217B653C}"/>
              </a:ext>
            </a:extLst>
          </p:cNvPr>
          <p:cNvGrpSpPr/>
          <p:nvPr/>
        </p:nvGrpSpPr>
        <p:grpSpPr>
          <a:xfrm>
            <a:off x="7992962" y="3369701"/>
            <a:ext cx="3727427" cy="2844217"/>
            <a:chOff x="7285701" y="3079062"/>
            <a:chExt cx="3727427" cy="2844217"/>
          </a:xfrm>
          <a:noFill/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26A8CC2-C0B0-9E4F-A7BF-3BD654D1539C}"/>
                </a:ext>
              </a:extLst>
            </p:cNvPr>
            <p:cNvGrpSpPr/>
            <p:nvPr/>
          </p:nvGrpSpPr>
          <p:grpSpPr>
            <a:xfrm>
              <a:off x="7478204" y="4166563"/>
              <a:ext cx="1511590" cy="659469"/>
              <a:chOff x="7646077" y="2691750"/>
              <a:chExt cx="1511590" cy="659469"/>
            </a:xfrm>
            <a:grpFill/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A218A75-6A4B-C542-9338-54DA7D619EC3}"/>
                  </a:ext>
                </a:extLst>
              </p:cNvPr>
              <p:cNvSpPr txBox="1"/>
              <p:nvPr/>
            </p:nvSpPr>
            <p:spPr>
              <a:xfrm>
                <a:off x="7727467" y="2704888"/>
                <a:ext cx="1430200" cy="6463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Myriad Pro" panose="020B0503030403020204" pitchFamily="34" charset="0"/>
                  </a:rPr>
                  <a:t>Rocket Body </a:t>
                </a:r>
              </a:p>
              <a:p>
                <a:r>
                  <a:rPr lang="en-US" dirty="0">
                    <a:latin typeface="Myriad Pro" panose="020B0503030403020204" pitchFamily="34" charset="0"/>
                  </a:rPr>
                  <a:t>Design</a:t>
                </a: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3A7D3ABE-AA2F-6C44-A8D7-87F9A58A7861}"/>
                  </a:ext>
                </a:extLst>
              </p:cNvPr>
              <p:cNvSpPr/>
              <p:nvPr/>
            </p:nvSpPr>
            <p:spPr>
              <a:xfrm>
                <a:off x="7646077" y="2691750"/>
                <a:ext cx="1438214" cy="657368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CCD1D7F-A8E8-1041-9B2F-BCC7DB266981}"/>
                </a:ext>
              </a:extLst>
            </p:cNvPr>
            <p:cNvGrpSpPr/>
            <p:nvPr/>
          </p:nvGrpSpPr>
          <p:grpSpPr>
            <a:xfrm>
              <a:off x="9014886" y="3385261"/>
              <a:ext cx="1663858" cy="693922"/>
              <a:chOff x="9866852" y="2029192"/>
              <a:chExt cx="1663858" cy="693922"/>
            </a:xfrm>
            <a:grpFill/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BE51D84-13A3-5348-8CBA-8B183D870323}"/>
                  </a:ext>
                </a:extLst>
              </p:cNvPr>
              <p:cNvSpPr txBox="1"/>
              <p:nvPr/>
            </p:nvSpPr>
            <p:spPr>
              <a:xfrm>
                <a:off x="10031355" y="2052988"/>
                <a:ext cx="1367682" cy="6463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Myriad Pro" panose="020B0503030403020204" pitchFamily="34" charset="0"/>
                  </a:rPr>
                  <a:t>Passive Fins </a:t>
                </a:r>
              </a:p>
              <a:p>
                <a:r>
                  <a:rPr lang="en-US" dirty="0">
                    <a:latin typeface="Myriad Pro" panose="020B0503030403020204" pitchFamily="34" charset="0"/>
                  </a:rPr>
                  <a:t>Design</a:t>
                </a:r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C94EAF2C-12B8-0A4D-89CA-9087BD70A82D}"/>
                  </a:ext>
                </a:extLst>
              </p:cNvPr>
              <p:cNvSpPr/>
              <p:nvPr/>
            </p:nvSpPr>
            <p:spPr>
              <a:xfrm>
                <a:off x="9866852" y="2029192"/>
                <a:ext cx="1663858" cy="693922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8B211B9-D206-6045-BB2C-9F56D5235AC8}"/>
                </a:ext>
              </a:extLst>
            </p:cNvPr>
            <p:cNvGrpSpPr/>
            <p:nvPr/>
          </p:nvGrpSpPr>
          <p:grpSpPr>
            <a:xfrm>
              <a:off x="9014886" y="4919992"/>
              <a:ext cx="1657382" cy="748722"/>
              <a:chOff x="9760329" y="3363799"/>
              <a:chExt cx="1657382" cy="748722"/>
            </a:xfrm>
            <a:grpFill/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3110768-9621-8A43-AED2-06A2EC80DEF8}"/>
                  </a:ext>
                </a:extLst>
              </p:cNvPr>
              <p:cNvSpPr txBox="1"/>
              <p:nvPr/>
            </p:nvSpPr>
            <p:spPr>
              <a:xfrm>
                <a:off x="9900949" y="3414995"/>
                <a:ext cx="1516762" cy="6463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Myriad Pro" panose="020B0503030403020204" pitchFamily="34" charset="0"/>
                  </a:rPr>
                  <a:t>Landing Legs </a:t>
                </a:r>
              </a:p>
              <a:p>
                <a:r>
                  <a:rPr lang="en-US" dirty="0">
                    <a:latin typeface="Myriad Pro" panose="020B0503030403020204" pitchFamily="34" charset="0"/>
                  </a:rPr>
                  <a:t>Design</a:t>
                </a:r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CC85F498-A2B1-7940-89A7-1097EB89814C}"/>
                  </a:ext>
                </a:extLst>
              </p:cNvPr>
              <p:cNvSpPr/>
              <p:nvPr/>
            </p:nvSpPr>
            <p:spPr>
              <a:xfrm>
                <a:off x="9760329" y="3363799"/>
                <a:ext cx="1616642" cy="748722"/>
              </a:xfrm>
              <a:prstGeom prst="round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CC78633-A820-7340-99BF-21A63D4AC0DD}"/>
                </a:ext>
              </a:extLst>
            </p:cNvPr>
            <p:cNvSpPr/>
            <p:nvPr/>
          </p:nvSpPr>
          <p:spPr>
            <a:xfrm>
              <a:off x="7285701" y="3079062"/>
              <a:ext cx="3727427" cy="2844217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DFA1C55-B75C-6A4D-A13C-6ADBD806DC3E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8197311" y="3732222"/>
              <a:ext cx="817575" cy="0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46645F9-17D6-E646-B4C3-DD46FC463173}"/>
                </a:ext>
              </a:extLst>
            </p:cNvPr>
            <p:cNvCxnSpPr>
              <a:cxnSpLocks/>
              <a:endCxn id="56" idx="1"/>
            </p:cNvCxnSpPr>
            <p:nvPr/>
          </p:nvCxnSpPr>
          <p:spPr>
            <a:xfrm>
              <a:off x="8197311" y="5294353"/>
              <a:ext cx="817575" cy="0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BB5C9E2-3120-EB44-9E8F-CD0126E14682}"/>
                </a:ext>
              </a:extLst>
            </p:cNvPr>
            <p:cNvCxnSpPr>
              <a:cxnSpLocks/>
              <a:stCxn id="60" idx="0"/>
            </p:cNvCxnSpPr>
            <p:nvPr/>
          </p:nvCxnSpPr>
          <p:spPr>
            <a:xfrm flipV="1">
              <a:off x="8197311" y="3732222"/>
              <a:ext cx="0" cy="434341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178D10A-3E1A-B646-A4A0-D545A6375643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 flipV="1">
              <a:off x="8197311" y="4823931"/>
              <a:ext cx="0" cy="475451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955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E75F6F-F624-F541-AA6E-30D2A6189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333"/>
            <a:ext cx="12192000" cy="18995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8FCCF92-E511-2949-882C-D5194790214A}"/>
              </a:ext>
            </a:extLst>
          </p:cNvPr>
          <p:cNvSpPr txBox="1">
            <a:spLocks/>
          </p:cNvSpPr>
          <p:nvPr/>
        </p:nvSpPr>
        <p:spPr>
          <a:xfrm>
            <a:off x="152400" y="204014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Rocket’s Exploded View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171427-6475-E840-8F74-B6CEC17A4B70}"/>
              </a:ext>
            </a:extLst>
          </p:cNvPr>
          <p:cNvCxnSpPr>
            <a:cxnSpLocks/>
          </p:cNvCxnSpPr>
          <p:nvPr/>
        </p:nvCxnSpPr>
        <p:spPr>
          <a:xfrm>
            <a:off x="1739348" y="2976187"/>
            <a:ext cx="0" cy="9597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46BC28-8121-6C45-BCFA-38C9EA884940}"/>
              </a:ext>
            </a:extLst>
          </p:cNvPr>
          <p:cNvCxnSpPr>
            <a:cxnSpLocks/>
          </p:cNvCxnSpPr>
          <p:nvPr/>
        </p:nvCxnSpPr>
        <p:spPr>
          <a:xfrm>
            <a:off x="257225" y="2810534"/>
            <a:ext cx="0" cy="212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425CCA-D793-CD47-BAF1-AE9EBBA72244}"/>
              </a:ext>
            </a:extLst>
          </p:cNvPr>
          <p:cNvCxnSpPr>
            <a:cxnSpLocks/>
          </p:cNvCxnSpPr>
          <p:nvPr/>
        </p:nvCxnSpPr>
        <p:spPr>
          <a:xfrm>
            <a:off x="5220164" y="2871289"/>
            <a:ext cx="0" cy="21292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6AEAB9-02D3-8C40-8752-7273BB8FD6FF}"/>
              </a:ext>
            </a:extLst>
          </p:cNvPr>
          <p:cNvCxnSpPr>
            <a:cxnSpLocks/>
          </p:cNvCxnSpPr>
          <p:nvPr/>
        </p:nvCxnSpPr>
        <p:spPr>
          <a:xfrm>
            <a:off x="8698860" y="2734334"/>
            <a:ext cx="0" cy="13506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D81DAFF-1768-7440-9E6B-086683B5C512}"/>
              </a:ext>
            </a:extLst>
          </p:cNvPr>
          <p:cNvCxnSpPr>
            <a:cxnSpLocks/>
          </p:cNvCxnSpPr>
          <p:nvPr/>
        </p:nvCxnSpPr>
        <p:spPr>
          <a:xfrm>
            <a:off x="9517182" y="2810534"/>
            <a:ext cx="0" cy="21899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334570-6AF9-5D49-95B8-32C23D959CAA}"/>
              </a:ext>
            </a:extLst>
          </p:cNvPr>
          <p:cNvCxnSpPr>
            <a:cxnSpLocks/>
          </p:cNvCxnSpPr>
          <p:nvPr/>
        </p:nvCxnSpPr>
        <p:spPr>
          <a:xfrm>
            <a:off x="11329417" y="2780156"/>
            <a:ext cx="0" cy="16328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D52159-8F7F-2543-97CB-6854D09CD42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10481866" y="1838739"/>
            <a:ext cx="1" cy="41922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9CE5AB-930B-AC4F-A080-DFC4BA985CD2}"/>
              </a:ext>
            </a:extLst>
          </p:cNvPr>
          <p:cNvCxnSpPr>
            <a:cxnSpLocks/>
          </p:cNvCxnSpPr>
          <p:nvPr/>
        </p:nvCxnSpPr>
        <p:spPr>
          <a:xfrm>
            <a:off x="11866130" y="2780156"/>
            <a:ext cx="0" cy="25574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34206F-6FB9-5748-8489-23E7912F5E35}"/>
              </a:ext>
            </a:extLst>
          </p:cNvPr>
          <p:cNvSpPr txBox="1"/>
          <p:nvPr/>
        </p:nvSpPr>
        <p:spPr>
          <a:xfrm>
            <a:off x="4733022" y="5000503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Airframe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7497D1-92E4-564C-A617-148B7465D9B4}"/>
              </a:ext>
            </a:extLst>
          </p:cNvPr>
          <p:cNvSpPr txBox="1"/>
          <p:nvPr/>
        </p:nvSpPr>
        <p:spPr>
          <a:xfrm>
            <a:off x="8988030" y="500050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Bulkhead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D39D39-FA16-5D40-BE9C-85D96BBCD125}"/>
              </a:ext>
            </a:extLst>
          </p:cNvPr>
          <p:cNvSpPr txBox="1"/>
          <p:nvPr/>
        </p:nvSpPr>
        <p:spPr>
          <a:xfrm>
            <a:off x="1151240" y="3952157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2CEA8-C135-D44C-839B-778394518B4C}"/>
              </a:ext>
            </a:extLst>
          </p:cNvPr>
          <p:cNvSpPr txBox="1"/>
          <p:nvPr/>
        </p:nvSpPr>
        <p:spPr>
          <a:xfrm>
            <a:off x="152400" y="515290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Bulkhead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506BDA-BC9B-2548-AF1B-77FCA6752B56}"/>
              </a:ext>
            </a:extLst>
          </p:cNvPr>
          <p:cNvSpPr txBox="1"/>
          <p:nvPr/>
        </p:nvSpPr>
        <p:spPr>
          <a:xfrm>
            <a:off x="8175400" y="4084983"/>
            <a:ext cx="112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Flight </a:t>
            </a:r>
          </a:p>
          <a:p>
            <a:pPr algn="ctr"/>
            <a:r>
              <a:rPr lang="en-US" dirty="0"/>
              <a:t>Computer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30CA05-BA98-2040-8F4D-A49E72F2073E}"/>
              </a:ext>
            </a:extLst>
          </p:cNvPr>
          <p:cNvSpPr txBox="1"/>
          <p:nvPr/>
        </p:nvSpPr>
        <p:spPr>
          <a:xfrm>
            <a:off x="10779660" y="4412974"/>
            <a:ext cx="91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Firewall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BAF3A5-2D75-5847-8E53-01E0B6CE8C93}"/>
              </a:ext>
            </a:extLst>
          </p:cNvPr>
          <p:cNvSpPr txBox="1"/>
          <p:nvPr/>
        </p:nvSpPr>
        <p:spPr>
          <a:xfrm>
            <a:off x="11591279" y="5398237"/>
            <a:ext cx="54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TVC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C5CB3F-62A9-774D-8CAC-FDA201852551}"/>
              </a:ext>
            </a:extLst>
          </p:cNvPr>
          <p:cNvSpPr txBox="1"/>
          <p:nvPr/>
        </p:nvSpPr>
        <p:spPr>
          <a:xfrm>
            <a:off x="9995195" y="6031004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Landing </a:t>
            </a:r>
          </a:p>
          <a:p>
            <a:pPr algn="ctr"/>
            <a:r>
              <a:rPr lang="en-US" dirty="0"/>
              <a:t>Legs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8BC5A09-26C4-694B-974C-6A5C6350CEA6}"/>
              </a:ext>
            </a:extLst>
          </p:cNvPr>
          <p:cNvCxnSpPr>
            <a:cxnSpLocks/>
          </p:cNvCxnSpPr>
          <p:nvPr/>
        </p:nvCxnSpPr>
        <p:spPr>
          <a:xfrm>
            <a:off x="10481866" y="1838739"/>
            <a:ext cx="2932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024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CB41-1368-4343-AA8E-D0F5387FF754}"/>
              </a:ext>
            </a:extLst>
          </p:cNvPr>
          <p:cNvSpPr txBox="1">
            <a:spLocks/>
          </p:cNvSpPr>
          <p:nvPr/>
        </p:nvSpPr>
        <p:spPr>
          <a:xfrm>
            <a:off x="249218" y="129589"/>
            <a:ext cx="4471869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2800" b="1" dirty="0">
                <a:latin typeface="Myriad Pro" panose="020B0503030403020204" pitchFamily="34" charset="0"/>
              </a:rPr>
              <a:t>Thrust Vector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8BE21-2175-054E-BBCE-66AA63E06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248" y="837647"/>
            <a:ext cx="4787900" cy="500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6A7F7-01BA-654A-8BE9-D5DA4C51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6" y="1585844"/>
            <a:ext cx="51816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9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1CAB-02FC-5E42-A9F7-772DE4174462}"/>
              </a:ext>
            </a:extLst>
          </p:cNvPr>
          <p:cNvSpPr txBox="1">
            <a:spLocks/>
          </p:cNvSpPr>
          <p:nvPr/>
        </p:nvSpPr>
        <p:spPr>
          <a:xfrm>
            <a:off x="273790" y="221571"/>
            <a:ext cx="4726021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Flight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DF789-5C2E-204E-8372-A44538C8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546" y="1212574"/>
            <a:ext cx="5549896" cy="4591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1584C-2199-D049-A8F6-7E1DEC706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58" y="1368747"/>
            <a:ext cx="5734442" cy="42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42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09E6-5867-9241-ACE3-FD0C66916955}"/>
              </a:ext>
            </a:extLst>
          </p:cNvPr>
          <p:cNvSpPr txBox="1">
            <a:spLocks/>
          </p:cNvSpPr>
          <p:nvPr/>
        </p:nvSpPr>
        <p:spPr>
          <a:xfrm>
            <a:off x="234033" y="224502"/>
            <a:ext cx="3165150" cy="564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 b="1"/>
            </a:pPr>
            <a:r>
              <a:rPr lang="en-IN" sz="3200" b="1" dirty="0">
                <a:latin typeface="Myriad Pro" panose="020B0503030403020204" pitchFamily="34" charset="0"/>
              </a:rPr>
              <a:t>Block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202FF-5449-A945-AE9F-EA04649A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5" y="1306029"/>
            <a:ext cx="5790396" cy="4683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97E96-D70C-BF48-B2D0-4F70222F6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32" y="1656866"/>
            <a:ext cx="6232823" cy="37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9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24602</TotalTime>
  <Words>857</Words>
  <Application>Microsoft Macintosh PowerPoint</Application>
  <PresentationFormat>Widescreen</PresentationFormat>
  <Paragraphs>163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Myriad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481</cp:revision>
  <dcterms:created xsi:type="dcterms:W3CDTF">2020-10-23T21:17:07Z</dcterms:created>
  <dcterms:modified xsi:type="dcterms:W3CDTF">2021-05-18T10:44:01Z</dcterms:modified>
</cp:coreProperties>
</file>